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405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59" r:id="rId4"/>
    <p:sldId id="266" r:id="rId5"/>
    <p:sldId id="303" r:id="rId6"/>
    <p:sldId id="270" r:id="rId7"/>
    <p:sldId id="289" r:id="rId8"/>
    <p:sldId id="277" r:id="rId9"/>
    <p:sldId id="278" r:id="rId10"/>
    <p:sldId id="279" r:id="rId11"/>
    <p:sldId id="264" r:id="rId12"/>
    <p:sldId id="280" r:id="rId13"/>
    <p:sldId id="294" r:id="rId14"/>
    <p:sldId id="291" r:id="rId15"/>
    <p:sldId id="308" r:id="rId16"/>
    <p:sldId id="296" r:id="rId17"/>
    <p:sldId id="298" r:id="rId18"/>
    <p:sldId id="299" r:id="rId19"/>
    <p:sldId id="309" r:id="rId20"/>
    <p:sldId id="310" r:id="rId21"/>
    <p:sldId id="311" r:id="rId22"/>
    <p:sldId id="286" r:id="rId23"/>
    <p:sldId id="304" r:id="rId24"/>
    <p:sldId id="301" r:id="rId25"/>
    <p:sldId id="297" r:id="rId26"/>
    <p:sldId id="287" r:id="rId27"/>
    <p:sldId id="312" r:id="rId28"/>
    <p:sldId id="307" r:id="rId29"/>
    <p:sldId id="302" r:id="rId30"/>
    <p:sldId id="262" r:id="rId31"/>
    <p:sldId id="269" r:id="rId32"/>
    <p:sldId id="306" r:id="rId33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51526" autoAdjust="0"/>
  </p:normalViewPr>
  <p:slideViewPr>
    <p:cSldViewPr snapToGrid="0">
      <p:cViewPr varScale="1">
        <p:scale>
          <a:sx n="80" d="100"/>
          <a:sy n="80" d="100"/>
        </p:scale>
        <p:origin x="7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00FC7-8900-4800-8706-FCA5386E9DD9}" type="datetimeFigureOut">
              <a:rPr lang="en-GB" smtClean="0"/>
              <a:t>18/06/2019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70ED50-7C27-4F41-852B-892383353A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6454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2.svg>
</file>

<file path=ppt/media/image13.jp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3.png>
</file>

<file path=ppt/media/image24.jpg>
</file>

<file path=ppt/media/image25.png>
</file>

<file path=ppt/media/image3.png>
</file>

<file path=ppt/media/image4.png>
</file>

<file path=ppt/media/image5.jp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5A119-CCBF-4891-A7E4-6E6FC8F3A041}" type="datetimeFigureOut">
              <a:rPr lang="en-GB"/>
              <a:t>18/06/2019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79488" y="1241425"/>
            <a:ext cx="483870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11E54-7E24-472D-B3F3-C1F2F76E849F}" type="slidenum">
              <a:rPr lang="en-GB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58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1075" y="1241425"/>
            <a:ext cx="48355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</a:t>
            </a:r>
          </a:p>
          <a:p>
            <a:r>
              <a:rPr lang="en-US" dirty="0"/>
              <a:t>- </a:t>
            </a:r>
            <a:r>
              <a:rPr lang="en-US" dirty="0" err="1"/>
              <a:t>powershell</a:t>
            </a:r>
            <a:r>
              <a:rPr lang="en-US" dirty="0"/>
              <a:t>/</a:t>
            </a:r>
            <a:r>
              <a:rPr lang="en-US" dirty="0" err="1"/>
              <a:t>sql</a:t>
            </a:r>
            <a:endParaRPr lang="en-US" dirty="0"/>
          </a:p>
          <a:p>
            <a:r>
              <a:rPr lang="en-US" dirty="0"/>
              <a:t>- *nix/oracle</a:t>
            </a:r>
          </a:p>
          <a:p>
            <a:r>
              <a:rPr lang="en-US" dirty="0"/>
              <a:t>- mumps</a:t>
            </a:r>
          </a:p>
          <a:p>
            <a:r>
              <a:rPr lang="en-US" dirty="0"/>
              <a:t>- vax basic</a:t>
            </a:r>
          </a:p>
          <a:p>
            <a:r>
              <a:rPr lang="en-US" dirty="0"/>
              <a:t>- books</a:t>
            </a:r>
          </a:p>
          <a:p>
            <a:endParaRPr lang="en-US" dirty="0"/>
          </a:p>
          <a:p>
            <a:r>
              <a:rPr lang="en-US" dirty="0"/>
              <a:t>WTF?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always taken lots of notes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stops my mind wandering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but not much use afterwards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edging towards something more </a:t>
            </a:r>
            <a:r>
              <a:rPr lang="en-US" dirty="0" err="1"/>
              <a:t>diagramattic</a:t>
            </a:r>
            <a:endParaRPr lang="en-US" dirty="0"/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Googled note-taking techniques</a:t>
            </a:r>
          </a:p>
          <a:p>
            <a:endParaRPr lang="en-US" dirty="0"/>
          </a:p>
          <a:p>
            <a:r>
              <a:rPr lang="en-US" dirty="0" err="1"/>
              <a:t>Sketchnotes</a:t>
            </a:r>
            <a:r>
              <a:rPr lang="en-US" dirty="0"/>
              <a:t> 101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the books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the definition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bit of theory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Ideas not art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Left brain/right brain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Bit of practice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People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Lettering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Logo's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Pictures</a:t>
            </a:r>
          </a:p>
          <a:p>
            <a:pPr marL="628650" lvl="1" indent="-171450">
              <a:buFont typeface="Arial,Sans-Serif"/>
              <a:buChar char="•"/>
            </a:pPr>
            <a:r>
              <a:rPr lang="en-US" dirty="0"/>
              <a:t>Visual vocabulary</a:t>
            </a:r>
          </a:p>
          <a:p>
            <a:pPr marL="628650" lvl="1" indent="-171450">
              <a:buFont typeface="Arial,Sans-Serif"/>
              <a:buChar char="•"/>
            </a:pPr>
            <a:endParaRPr lang="en-US" dirty="0"/>
          </a:p>
          <a:p>
            <a:r>
              <a:rPr lang="en-US" dirty="0"/>
              <a:t>My techniques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Not drawing the presenter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Squared paper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Visual vocab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3 columns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Erasable pens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Publish and be damned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Post production vs. Real time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Colour</a:t>
            </a:r>
          </a:p>
          <a:p>
            <a:pPr marL="171450" indent="-171450">
              <a:buFont typeface="Arial,Sans-Serif"/>
              <a:buChar char="•"/>
            </a:pPr>
            <a:endParaRPr lang="en-US" dirty="0"/>
          </a:p>
          <a:p>
            <a:r>
              <a:rPr lang="en-US" dirty="0"/>
              <a:t>Advice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try it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Get the book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Search on twitter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Visual vocab thing is good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Do the other stuff – dog barking, biographical details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Webinars especially 24HOP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Publish</a:t>
            </a:r>
          </a:p>
          <a:p>
            <a:pPr marL="800100" lvl="1" indent="-171450">
              <a:buFont typeface="Arial,Sans-Serif"/>
              <a:buChar char="•"/>
            </a:pPr>
            <a:r>
              <a:rPr lang="en-US" dirty="0"/>
              <a:t>Especially for findability</a:t>
            </a:r>
          </a:p>
          <a:p>
            <a:pPr marL="800100" lvl="1" indent="-171450">
              <a:buFont typeface="Arial,Sans-Serif"/>
              <a:buChar char="•"/>
            </a:pPr>
            <a:endParaRPr lang="en-US" dirty="0"/>
          </a:p>
          <a:p>
            <a:r>
              <a:rPr lang="en-US" dirty="0"/>
              <a:t>Is it good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I enjoy it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Do I learn better</a:t>
            </a:r>
          </a:p>
          <a:p>
            <a:pPr marL="971550" lvl="1" indent="-171450">
              <a:buFont typeface="Arial,Sans-Serif"/>
              <a:buChar char="•"/>
            </a:pPr>
            <a:r>
              <a:rPr lang="en-US" dirty="0"/>
              <a:t>Don't know</a:t>
            </a:r>
          </a:p>
          <a:p>
            <a:pPr marL="971550" lvl="1" indent="-171450">
              <a:buFont typeface="Arial,Sans-Serif"/>
              <a:buChar char="•"/>
            </a:pPr>
            <a:r>
              <a:rPr lang="en-US" dirty="0"/>
              <a:t>Probably</a:t>
            </a:r>
          </a:p>
          <a:p>
            <a:pPr marL="971550" lvl="1" indent="-171450">
              <a:buFont typeface="Arial,Sans-Serif"/>
              <a:buChar char="•"/>
            </a:pPr>
            <a:r>
              <a:rPr lang="en-US" dirty="0"/>
              <a:t>Stops my mind wandering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Once or twice speaker has pointed out something I've got wrong :)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Find-ability</a:t>
            </a:r>
          </a:p>
          <a:p>
            <a:pPr marL="171450" indent="-171450">
              <a:buFont typeface="Arial,Sans-Serif"/>
              <a:buChar char="•"/>
            </a:pPr>
            <a:r>
              <a:rPr lang="en-US" dirty="0"/>
              <a:t>Most of the speakers have seemed to like them</a:t>
            </a:r>
          </a:p>
          <a:p>
            <a:pPr marL="171450" indent="-171450">
              <a:buFont typeface="Arial,Sans-Serif"/>
              <a:buChar char="•"/>
            </a:pPr>
            <a:endParaRPr lang="en-US" dirty="0"/>
          </a:p>
          <a:p>
            <a:endParaRPr lang="en-US" dirty="0"/>
          </a:p>
          <a:p>
            <a:pPr marL="628650" lvl="1" indent="-171450">
              <a:buFont typeface="Arial,Sans-Serif"/>
              <a:buChar char="•"/>
            </a:pPr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811E54-7E24-472D-B3F3-C1F2F76E849F}" type="slidenum">
              <a:rPr lang="en-GB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34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1075" y="1241425"/>
            <a:ext cx="48355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811E54-7E24-472D-B3F3-C1F2F76E849F}" type="slidenum">
              <a:rPr lang="en-GB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58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81075" y="1241425"/>
            <a:ext cx="4835525" cy="33496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811E54-7E24-472D-B3F3-C1F2F76E849F}" type="slidenum">
              <a:rPr lang="en-GB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889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1540" y="758952"/>
            <a:ext cx="817245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3791" y="4455621"/>
            <a:ext cx="817245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81223" y="4343400"/>
            <a:ext cx="80238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813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680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414780"/>
            <a:ext cx="2135981" cy="575742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414779"/>
            <a:ext cx="6284119" cy="5757420"/>
          </a:xfrm>
        </p:spPr>
        <p:txBody>
          <a:bodyPr vert="eaVert" lIns="45720" tIns="0" rIns="4572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313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490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540" y="758952"/>
            <a:ext cx="817245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40" y="4453128"/>
            <a:ext cx="817245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81223" y="4343400"/>
            <a:ext cx="80238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136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91540" y="286605"/>
            <a:ext cx="817245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540" y="1845734"/>
            <a:ext cx="401193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52060" y="1845737"/>
            <a:ext cx="4011930" cy="402335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365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91540" y="286605"/>
            <a:ext cx="8172450" cy="145075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40" y="1846052"/>
            <a:ext cx="401193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1540" y="2582334"/>
            <a:ext cx="4011930" cy="32867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52060" y="1846052"/>
            <a:ext cx="401193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52060" y="2582334"/>
            <a:ext cx="4011930" cy="32867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007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136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581" y="6400800"/>
            <a:ext cx="990342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3" y="633431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17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291267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282557" y="0"/>
            <a:ext cx="5200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475" y="594359"/>
            <a:ext cx="2600325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48591" y="731520"/>
            <a:ext cx="5426842" cy="52578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1475" y="2926080"/>
            <a:ext cx="2600325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78229" y="6459787"/>
            <a:ext cx="212754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900487" y="6459787"/>
            <a:ext cx="3776663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20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903421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3" y="4915076"/>
            <a:ext cx="9903421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540" y="5074920"/>
            <a:ext cx="822198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" y="0"/>
            <a:ext cx="9905988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1539" y="5907024"/>
            <a:ext cx="822198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773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906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9906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540" y="286605"/>
            <a:ext cx="817245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1539" y="1845734"/>
            <a:ext cx="817245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1542" y="6459787"/>
            <a:ext cx="20087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95026" y="6459787"/>
            <a:ext cx="39185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4123" y="6459787"/>
            <a:ext cx="10660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969745" y="1737845"/>
            <a:ext cx="8098155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445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06" r:id="rId1"/>
    <p:sldLayoutId id="2147484407" r:id="rId2"/>
    <p:sldLayoutId id="2147484408" r:id="rId3"/>
    <p:sldLayoutId id="2147484409" r:id="rId4"/>
    <p:sldLayoutId id="2147484410" r:id="rId5"/>
    <p:sldLayoutId id="2147484411" r:id="rId6"/>
    <p:sldLayoutId id="2147484412" r:id="rId7"/>
    <p:sldLayoutId id="2147484413" r:id="rId8"/>
    <p:sldLayoutId id="2147484414" r:id="rId9"/>
    <p:sldLayoutId id="2147484415" r:id="rId10"/>
    <p:sldLayoutId id="2147484416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ohdesign.com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reativecommons.org/licenses/by-sa/3.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ttypenny.net/" TargetMode="External"/><Relationship Id="rId5" Type="http://schemas.openxmlformats.org/officeDocument/2006/relationships/hyperlink" Target="https://twitter.com/salisbury_matt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achachua.com/blog/2013/02/transcript-of-my-chat-with-mike-rohde-the-sketchnote-podcast-on-digital-sketchnoting/" TargetMode="External"/><Relationship Id="rId2" Type="http://schemas.openxmlformats.org/officeDocument/2006/relationships/hyperlink" Target="https://sachachua.com/blog/2012/09/paper-tablet-and-tablet-pc-comparing-tools-for-sketchnoting/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://sachachua.com/blog/2014/02/freepay-want-resources-sketchnoting-autodesk-sketchbook-pro/" TargetMode="External"/><Relationship Id="rId3" Type="http://schemas.openxmlformats.org/officeDocument/2006/relationships/hyperlink" Target="https://leanpub.com/aunixpersonsguidetopowershell/read" TargetMode="External"/><Relationship Id="rId7" Type="http://schemas.openxmlformats.org/officeDocument/2006/relationships/hyperlink" Target="https://www.youtube.com/watch?v=5LrEfnFzYyY&amp;list=PLCdugvAzY7lZMqV2VguMVPWEzW1aftQ1a&amp;index=4" TargetMode="External"/><Relationship Id="rId2" Type="http://schemas.openxmlformats.org/officeDocument/2006/relationships/hyperlink" Target="https://poshcode.gitbooks.io/powershell-practice-and-styl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ive.co.uk/Product/Mike-Rohde/The-Sketchnote-Workbook--Advanced-techniques-for-taking-v/15952552" TargetMode="External"/><Relationship Id="rId5" Type="http://schemas.openxmlformats.org/officeDocument/2006/relationships/hyperlink" Target="https://www.hive.co.uk/Product/Mike-Rohde/The-Sketchnote-Handbook--the-illustrated-guide-to-visual-note-taking/14082734" TargetMode="External"/><Relationship Id="rId10" Type="http://schemas.openxmlformats.org/officeDocument/2006/relationships/hyperlink" Target="https://en.wikipedia.org/wiki/Dual-coding_theory" TargetMode="External"/><Relationship Id="rId4" Type="http://schemas.openxmlformats.org/officeDocument/2006/relationships/hyperlink" Target="https://sketchnotearmy.com/" TargetMode="External"/><Relationship Id="rId9" Type="http://schemas.openxmlformats.org/officeDocument/2006/relationships/hyperlink" Target="https://sachachua.com/blog/2012/09/paper-tablet-and-tablet-pc-comparing-tools-for-sketchnoting/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LuiseFreese" TargetMode="External"/><Relationship Id="rId3" Type="http://schemas.openxmlformats.org/officeDocument/2006/relationships/hyperlink" Target="https://twitter.com/sylviaduckworth" TargetMode="External"/><Relationship Id="rId7" Type="http://schemas.openxmlformats.org/officeDocument/2006/relationships/hyperlink" Target="https://twitter.com/xLontrax" TargetMode="External"/><Relationship Id="rId2" Type="http://schemas.openxmlformats.org/officeDocument/2006/relationships/hyperlink" Target="https://twitter.com/ImpactWal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rohdesign" TargetMode="External"/><Relationship Id="rId5" Type="http://schemas.openxmlformats.org/officeDocument/2006/relationships/hyperlink" Target="https://twitter.com/evalottchen" TargetMode="External"/><Relationship Id="rId10" Type="http://schemas.openxmlformats.org/officeDocument/2006/relationships/hyperlink" Target="https://twitter.com/search?f=tweets&amp;q=@salisbury_matt%20sketchnote&amp;src=typd" TargetMode="External"/><Relationship Id="rId4" Type="http://schemas.openxmlformats.org/officeDocument/2006/relationships/hyperlink" Target="https://twitter.com/SketchnoteArmy" TargetMode="External"/><Relationship Id="rId9" Type="http://schemas.openxmlformats.org/officeDocument/2006/relationships/hyperlink" Target="https://twitter.com/sachac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mattypenny.net/sketchnotes/sketchnote-of-javier-villegas-on-sqlserver-2017-community-driven-enhancements/" TargetMode="External"/><Relationship Id="rId13" Type="http://schemas.openxmlformats.org/officeDocument/2006/relationships/hyperlink" Target="https://mattypenny.net/sketchnotes/sketchnote-of-gael-colas-on-devops/" TargetMode="External"/><Relationship Id="rId18" Type="http://schemas.openxmlformats.org/officeDocument/2006/relationships/hyperlink" Target="https://mattypenny.net/sketchnotes/sketchnote-of-ben-hillis-dustin-kirkland-russ-alexander-scott-hanselman-discussion-about-linux-command-line-on-windows/" TargetMode="External"/><Relationship Id="rId3" Type="http://schemas.openxmlformats.org/officeDocument/2006/relationships/hyperlink" Target="https://mattypenny.net/sketchnotes/sketchnote-of-mark-gossa-on-you-can-do-anything-in-powershell-but-should-you/" TargetMode="External"/><Relationship Id="rId21" Type="http://schemas.openxmlformats.org/officeDocument/2006/relationships/hyperlink" Target="https://mattypenny.net/sketchnotes/sketchnote-of-mickey-stuewes-talk-on-the-silent-killers-lurking-in-your-schema/" TargetMode="External"/><Relationship Id="rId7" Type="http://schemas.openxmlformats.org/officeDocument/2006/relationships/hyperlink" Target="https://mattypenny.net/sketchnotes/sketchnote-of-jim-moyle-on-powershell-gui/" TargetMode="External"/><Relationship Id="rId12" Type="http://schemas.openxmlformats.org/officeDocument/2006/relationships/hyperlink" Target="https://mattypenny.net/sketchnotes/sketchnote-of-ebru-cucen-on-powershell-on-linux/" TargetMode="External"/><Relationship Id="rId17" Type="http://schemas.openxmlformats.org/officeDocument/2006/relationships/hyperlink" Target="https://mattypenny.net/sketchnotes/sketchnote-of-ed-wilsons-talk-on-operations-management-suite/" TargetMode="External"/><Relationship Id="rId25" Type="http://schemas.openxmlformats.org/officeDocument/2006/relationships/image" Target="../media/image6.png"/><Relationship Id="rId2" Type="http://schemas.openxmlformats.org/officeDocument/2006/relationships/hyperlink" Target="https://mattypenny.net/sketchnotes/sketchnote-of-jonathan-medd-on-google-cloud-platform-powershell-module/" TargetMode="External"/><Relationship Id="rId16" Type="http://schemas.openxmlformats.org/officeDocument/2006/relationships/hyperlink" Target="https://mattypenny.net/sketchnotes/sketchnote-of-confluence-keyboard-shortcuts/" TargetMode="External"/><Relationship Id="rId20" Type="http://schemas.openxmlformats.org/officeDocument/2006/relationships/hyperlink" Target="https://mattypenny.net/sketchnotes/sketchnote-of-javier-villegas-talk-on-sql-advanced-monitoring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attypenny.net/sketchnotes/sketchnote-of-mark-wraggs-talk-on-cross-platform-development/" TargetMode="External"/><Relationship Id="rId11" Type="http://schemas.openxmlformats.org/officeDocument/2006/relationships/hyperlink" Target="https://mattypenny.net/sketchnotes/sketchnote-on-stad-sander-on-automating-glenn-berrys-dmv-scripts/" TargetMode="External"/><Relationship Id="rId24" Type="http://schemas.openxmlformats.org/officeDocument/2006/relationships/hyperlink" Target="https://mattypenny.net/sketchnotes/sketchnote-from-grant-fritcheys-talk-on-sql-2016-features-a-partly-cloudy-future/" TargetMode="External"/><Relationship Id="rId5" Type="http://schemas.openxmlformats.org/officeDocument/2006/relationships/hyperlink" Target="https://mattypenny.net/sketchnotes/sketchnote-of-jonathan-medds-talk-on-adventures-in-devops-part-1/" TargetMode="External"/><Relationship Id="rId15" Type="http://schemas.openxmlformats.org/officeDocument/2006/relationships/hyperlink" Target="https://mattypenny.net/sketchnotes/sketchnote-of-michael-higgins-on-kemp-products-cloud-deployment-automation/" TargetMode="External"/><Relationship Id="rId23" Type="http://schemas.openxmlformats.org/officeDocument/2006/relationships/hyperlink" Target="https://mattypenny.net/sketchnotes/sketchnote-of-ryan-adams-talk-on-sql-server-alwayson-quickstart/" TargetMode="External"/><Relationship Id="rId10" Type="http://schemas.openxmlformats.org/officeDocument/2006/relationships/hyperlink" Target="https://mattypenny.net/sketchnotes/sketchnote-of-anthony-nocentino-on-linux-fundamentals-for-the-sql-admin/" TargetMode="External"/><Relationship Id="rId19" Type="http://schemas.openxmlformats.org/officeDocument/2006/relationships/hyperlink" Target="https://mattypenny.net/sketchnotes/sketchnote-of-talk-by-rob-van-der-leek-and-zeljko-obrenovic-on-building-maintainable-software-for-sustainable-business-growth-8-best-practices/" TargetMode="External"/><Relationship Id="rId4" Type="http://schemas.openxmlformats.org/officeDocument/2006/relationships/hyperlink" Target="https://mattypenny.net/sketchnotes/sketchnote-of-nigel-boulton-multi-threading-in-powershell/" TargetMode="External"/><Relationship Id="rId9" Type="http://schemas.openxmlformats.org/officeDocument/2006/relationships/hyperlink" Target="https://mattypenny.net/sketchnotes/sketchnote-of-chris-presley-richard-weiss-and-warner-chaves-on-running-sqlserver-on-linux/" TargetMode="External"/><Relationship Id="rId14" Type="http://schemas.openxmlformats.org/officeDocument/2006/relationships/hyperlink" Target="https://mattypenny.net/sketchnotes/sketchnote-of-ebru-cucen-on-the-powershell-module-lifecycle/" TargetMode="External"/><Relationship Id="rId22" Type="http://schemas.openxmlformats.org/officeDocument/2006/relationships/hyperlink" Target="https://mattypenny.net/sketchnotes/sketchnote-of-talk-by-robert-cain-bradley-ball-jason-strate-on-zero-to-hero-with-powershell-and-sql-server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 dirty="0">
                <a:cs typeface="Calibri Light"/>
              </a:rPr>
              <a:t>About </a:t>
            </a:r>
            <a:r>
              <a:rPr lang="en-US" sz="6000" dirty="0" err="1">
                <a:cs typeface="Calibri Light"/>
              </a:rPr>
              <a:t>sketchnoting</a:t>
            </a:r>
            <a:endParaRPr lang="en-US" sz="6000" dirty="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cs typeface="Calibri Light"/>
              </a:rPr>
              <a:t>Matt Penny at Southampton </a:t>
            </a:r>
            <a:r>
              <a:rPr lang="en-US" sz="1800" err="1">
                <a:cs typeface="Calibri Light"/>
              </a:rPr>
              <a:t>Powershell</a:t>
            </a:r>
            <a:r>
              <a:rPr lang="en-US" sz="1800" dirty="0">
                <a:cs typeface="Calibri Light"/>
              </a:rPr>
              <a:t> User group</a:t>
            </a:r>
          </a:p>
        </p:txBody>
      </p:sp>
    </p:spTree>
    <p:extLst>
      <p:ext uri="{BB962C8B-B14F-4D97-AF65-F5344CB8AC3E}">
        <p14:creationId xmlns:p14="http://schemas.microsoft.com/office/powerpoint/2010/main" val="292938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newspaper&#10;&#10;Description generated with high confidence">
            <a:extLst>
              <a:ext uri="{FF2B5EF4-FFF2-40B4-BE49-F238E27FC236}">
                <a16:creationId xmlns="" xmlns:a16="http://schemas.microsoft.com/office/drawing/2014/main" id="{7A4E50C8-F3D5-4F69-BCAB-60F6EBD8D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80" y="341543"/>
            <a:ext cx="7780809" cy="5984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67569AE-3396-4BB8-9DC2-F4DC4296CD98}"/>
              </a:ext>
            </a:extLst>
          </p:cNvPr>
          <p:cNvSpPr txBox="1"/>
          <p:nvPr/>
        </p:nvSpPr>
        <p:spPr>
          <a:xfrm rot="16200000">
            <a:off x="6119003" y="2867806"/>
            <a:ext cx="5719312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This sketchnote is by Mike Rohde from 'The Sketchnote Workbook. Mike's website is www.rohdesign.com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95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551950-1135-4835-811E-8A2C6D8C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cs typeface="Calibri Light"/>
              </a:rPr>
              <a:t>The books</a:t>
            </a:r>
            <a:endParaRPr lang="en-US" sz="4800" dirty="0"/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="" xmlns:a16="http://schemas.microsoft.com/office/drawing/2014/main" id="{480572C2-2F3D-42D6-BFE2-A7468C379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2968" y="1846263"/>
            <a:ext cx="2762934" cy="3549985"/>
          </a:xfrm>
          <a:prstGeom prst="rect">
            <a:avLst/>
          </a:prstGeom>
        </p:spPr>
      </p:pic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4E480860-A4FB-4C54-A3E4-BE03410C6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0398" y="1840764"/>
            <a:ext cx="2753592" cy="3555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7D19362E-E9B0-42E9-94C4-84933A6BD380}"/>
              </a:ext>
            </a:extLst>
          </p:cNvPr>
          <p:cNvSpPr txBox="1"/>
          <p:nvPr/>
        </p:nvSpPr>
        <p:spPr>
          <a:xfrm>
            <a:off x="891540" y="2094473"/>
            <a:ext cx="2977329" cy="258532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800" dirty="0"/>
              <a:t>Mike Rohde's books</a:t>
            </a:r>
          </a:p>
          <a:p>
            <a:pPr marL="285750" indent="-285750">
              <a:buFont typeface="Arial"/>
              <a:buChar char="•"/>
            </a:pP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Handbook first</a:t>
            </a:r>
          </a:p>
          <a:p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Video editions too</a:t>
            </a:r>
          </a:p>
          <a:p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</a:rPr>
              <a:t>On </a:t>
            </a:r>
            <a:r>
              <a:rPr lang="en-US" sz="1800" dirty="0" err="1">
                <a:cs typeface="Calibri"/>
              </a:rPr>
              <a:t>SafariOnline</a:t>
            </a:r>
          </a:p>
          <a:p>
            <a:pPr marL="285750" indent="-285750">
              <a:buFont typeface="Arial"/>
              <a:buChar char="•"/>
            </a:pPr>
            <a:endParaRPr lang="en-US" sz="1800" dirty="0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sz="1800" dirty="0">
                <a:cs typeface="Calibri"/>
                <a:hlinkClick r:id="rId4"/>
              </a:rPr>
              <a:t>rohdesign.com</a:t>
            </a:r>
            <a:endParaRPr lang="en-US" sz="1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06086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72E61E-E829-4500-9C5B-80F4DDD53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cs typeface="Calibri Light"/>
              </a:rPr>
              <a:t>A bit of theory </a:t>
            </a:r>
            <a:r>
              <a:rPr lang="en-US" sz="4000" dirty="0" smtClean="0">
                <a:cs typeface="Calibri Light"/>
              </a:rPr>
              <a:t>– 2 sides of the brain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51FE7A7-BDCD-4C64-990D-4DA69A17F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067" y="5727621"/>
            <a:ext cx="7582980" cy="357134"/>
          </a:xfrm>
        </p:spPr>
        <p:txBody>
          <a:bodyPr vert="horz" lIns="0" tIns="45720" rIns="0" bIns="45720" rtlCol="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>
                <a:cs typeface="Calibri"/>
              </a:rPr>
              <a:t>Image: Chickensaresocute [CC BY-SA 3.0 (</a:t>
            </a:r>
            <a:r>
              <a:rPr lang="en-US" dirty="0">
                <a:cs typeface="Calibri"/>
                <a:hlinkClick r:id="rId2"/>
              </a:rPr>
              <a:t>https://creativecommons.org/licenses/by-sa/3.0</a:t>
            </a:r>
            <a:r>
              <a:rPr lang="en-US">
                <a:cs typeface="Calibri"/>
              </a:rPr>
              <a:t>)]</a:t>
            </a:r>
          </a:p>
          <a:p>
            <a:endParaRPr lang="en-US" dirty="0">
              <a:cs typeface="Calibri"/>
            </a:endParaRPr>
          </a:p>
        </p:txBody>
      </p:sp>
      <p:pic>
        <p:nvPicPr>
          <p:cNvPr id="4" name="Graphic 6">
            <a:extLst>
              <a:ext uri="{FF2B5EF4-FFF2-40B4-BE49-F238E27FC236}">
                <a16:creationId xmlns="" xmlns:a16="http://schemas.microsoft.com/office/drawing/2014/main" id="{E4995531-9F21-42AC-9128-BF129403FA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9098" y="1850047"/>
            <a:ext cx="7444596" cy="386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366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AE5835B-5649-4970-A6AC-E9B94D2BC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 bit of theory – dual 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98756F-70DC-4B08-A6B0-5CCE2F684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1540" y="1845733"/>
            <a:ext cx="4011930" cy="4245973"/>
          </a:xfrm>
        </p:spPr>
        <p:txBody>
          <a:bodyPr vert="horz" lIns="0" tIns="45720" rIns="0" bIns="45720" rtlCol="0" anchor="t">
            <a:noAutofit/>
          </a:bodyPr>
          <a:lstStyle/>
          <a:p>
            <a:pPr marL="0" indent="0">
              <a:buNone/>
            </a:pPr>
            <a:r>
              <a:rPr lang="en-US" sz="2800" dirty="0">
                <a:cs typeface="Calibri"/>
              </a:rPr>
              <a:t>Allan </a:t>
            </a:r>
            <a:r>
              <a:rPr lang="en-US" sz="2800" dirty="0" err="1">
                <a:cs typeface="Calibri"/>
              </a:rPr>
              <a:t>Paivio</a:t>
            </a:r>
            <a:r>
              <a:rPr lang="en-US" sz="2800" dirty="0">
                <a:cs typeface="Calibri"/>
              </a:rPr>
              <a:t>, psychologist and ’</a:t>
            </a:r>
            <a:r>
              <a:rPr lang="en-US" sz="2800" dirty="0" err="1">
                <a:cs typeface="Calibri"/>
              </a:rPr>
              <a:t>Mr</a:t>
            </a:r>
            <a:r>
              <a:rPr lang="en-US" sz="2800" dirty="0">
                <a:cs typeface="Calibri"/>
              </a:rPr>
              <a:t> Canada’</a:t>
            </a:r>
          </a:p>
          <a:p>
            <a:pPr lvl="1"/>
            <a:r>
              <a:rPr lang="en-US" sz="2800" dirty="0">
                <a:cs typeface="Calibri"/>
              </a:rPr>
              <a:t>verbal codes</a:t>
            </a:r>
          </a:p>
          <a:p>
            <a:pPr lvl="1"/>
            <a:r>
              <a:rPr lang="en-US" sz="2800" dirty="0">
                <a:cs typeface="Calibri"/>
              </a:rPr>
              <a:t>visual codes</a:t>
            </a:r>
          </a:p>
          <a:p>
            <a:pPr marL="0">
              <a:buNone/>
            </a:pPr>
            <a:r>
              <a:rPr lang="en-US" sz="2800" smtClean="0">
                <a:cs typeface="Calibri"/>
              </a:rPr>
              <a:t>Wikipedia</a:t>
            </a:r>
            <a:r>
              <a:rPr lang="en-US" sz="2800" dirty="0">
                <a:cs typeface="Calibri"/>
              </a:rPr>
              <a:t>: “</a:t>
            </a:r>
            <a:r>
              <a:rPr lang="en-GB" sz="2800" dirty="0"/>
              <a:t>The ability to code a stimulus two different ways increases the chance of remembering that item”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296" y="1918877"/>
            <a:ext cx="2934020" cy="4172829"/>
          </a:xfrm>
          <a:effectLst>
            <a:glow rad="1016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8384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77C79A-82C0-49F9-8881-F2F2DC189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smtClean="0"/>
              <a:t>Combination of visual and verbal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7D2BF2-30E7-4C3B-899F-5A3170B34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540" y="1845734"/>
            <a:ext cx="3668268" cy="4023360"/>
          </a:xfrm>
        </p:spPr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Natural-</a:t>
            </a:r>
            <a:r>
              <a:rPr lang="en-US" sz="2800" dirty="0" err="1">
                <a:cs typeface="Calibri"/>
              </a:rPr>
              <a:t>ish</a:t>
            </a:r>
            <a:r>
              <a:rPr lang="en-US" sz="2800" dirty="0">
                <a:cs typeface="Calibri"/>
              </a:rPr>
              <a:t> handwriting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Emphasis  - caps, </a:t>
            </a:r>
            <a:r>
              <a:rPr lang="en-US" sz="2800" dirty="0" err="1">
                <a:cs typeface="Calibri"/>
              </a:rPr>
              <a:t>colours</a:t>
            </a:r>
            <a:r>
              <a:rPr lang="en-US" sz="2800" dirty="0">
                <a:cs typeface="Calibri"/>
              </a:rPr>
              <a:t>, block text, underline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Dividers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001" y="1907039"/>
            <a:ext cx="4689645" cy="39007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58885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I </a:t>
            </a:r>
            <a:r>
              <a:rPr lang="en-GB" dirty="0" err="1" smtClean="0"/>
              <a:t>sketchnote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4917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3656" y="1845734"/>
            <a:ext cx="6050334" cy="4023360"/>
          </a:xfrm>
        </p:spPr>
        <p:txBody>
          <a:bodyPr/>
          <a:lstStyle/>
          <a:p>
            <a:pPr marL="578358" lvl="1" indent="-285750"/>
            <a:r>
              <a:rPr lang="en-GB" sz="3600" dirty="0"/>
              <a:t>Do I learn better?</a:t>
            </a:r>
          </a:p>
          <a:p>
            <a:pPr marL="292608" lvl="1" indent="0">
              <a:buNone/>
            </a:pPr>
            <a:endParaRPr lang="en-GB" sz="3600" dirty="0"/>
          </a:p>
          <a:p>
            <a:pPr marL="578358" lvl="1" indent="-285750"/>
            <a:r>
              <a:rPr lang="en-GB" sz="3600" dirty="0"/>
              <a:t>I don't know</a:t>
            </a:r>
          </a:p>
          <a:p>
            <a:pPr marL="292608" lvl="1" indent="0">
              <a:buNone/>
            </a:pPr>
            <a:endParaRPr lang="en-GB" sz="3600" dirty="0"/>
          </a:p>
          <a:p>
            <a:pPr marL="578358" lvl="1" indent="-285750"/>
            <a:r>
              <a:rPr lang="en-GB" sz="3600" dirty="0"/>
              <a:t>Probably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</p:txBody>
      </p:sp>
      <p:pic>
        <p:nvPicPr>
          <p:cNvPr id="4" name="Picture 4" descr="A close up of an object&#10;&#10;Description generated with very high confidence">
            <a:extLst>
              <a:ext uri="{FF2B5EF4-FFF2-40B4-BE49-F238E27FC236}">
                <a16:creationId xmlns="" xmlns:a16="http://schemas.microsoft.com/office/drawing/2014/main" id="{9B8FA14E-C887-4A83-A2AD-CA98F9088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" y="1845734"/>
            <a:ext cx="1425155" cy="3907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56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Why? - Staying </a:t>
            </a:r>
            <a:r>
              <a:rPr lang="en-GB" dirty="0"/>
              <a:t>in the room</a:t>
            </a:r>
          </a:p>
        </p:txBody>
      </p:sp>
      <p:pic>
        <p:nvPicPr>
          <p:cNvPr id="4" name="Picture 4" descr="A picture containing text, map&#10;&#10;Description generated with very high confidence">
            <a:extLst>
              <a:ext uri="{FF2B5EF4-FFF2-40B4-BE49-F238E27FC236}">
                <a16:creationId xmlns="" xmlns:a16="http://schemas.microsoft.com/office/drawing/2014/main" id="{9E9985E8-EB23-49CF-8098-2351902EA4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9333" y="1825986"/>
            <a:ext cx="6132304" cy="432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55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Why? - also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GB" sz="2000" dirty="0"/>
              <a:t>Once or twice speaker has pointed out something I've got </a:t>
            </a:r>
            <a:r>
              <a:rPr lang="en-GB" sz="2000"/>
              <a:t>wrong </a:t>
            </a:r>
            <a:r>
              <a:rPr lang="en-GB" sz="2000" smtClean="0"/>
              <a:t>:)</a:t>
            </a:r>
          </a:p>
          <a:p>
            <a:pPr lvl="1"/>
            <a:endParaRPr lang="en-GB" sz="2000" dirty="0"/>
          </a:p>
          <a:p>
            <a:pPr lvl="1"/>
            <a:r>
              <a:rPr lang="en-GB" sz="2000" smtClean="0"/>
              <a:t>Find-ability</a:t>
            </a:r>
          </a:p>
          <a:p>
            <a:pPr lvl="1"/>
            <a:endParaRPr lang="en-GB" sz="2000" dirty="0"/>
          </a:p>
          <a:p>
            <a:pPr lvl="1"/>
            <a:r>
              <a:rPr lang="en-GB" sz="2000" dirty="0"/>
              <a:t>Elements of the process afterwards constitute a review of </a:t>
            </a:r>
            <a:r>
              <a:rPr lang="en-GB" sz="2000"/>
              <a:t>the </a:t>
            </a:r>
            <a:r>
              <a:rPr lang="en-GB" sz="2000" smtClean="0"/>
              <a:t>material</a:t>
            </a:r>
          </a:p>
          <a:p>
            <a:pPr lvl="1"/>
            <a:endParaRPr lang="en-GB" sz="2000" smtClean="0"/>
          </a:p>
          <a:p>
            <a:pPr lvl="1"/>
            <a:r>
              <a:rPr lang="en-GB" sz="2000" smtClean="0"/>
              <a:t>I enjoy it</a:t>
            </a:r>
          </a:p>
          <a:p>
            <a:pPr lvl="1"/>
            <a:endParaRPr lang="en-GB" sz="2000" smtClean="0"/>
          </a:p>
          <a:p>
            <a:pPr lvl="1"/>
            <a:r>
              <a:rPr lang="en-GB" sz="2000" smtClean="0"/>
              <a:t>Speakers generally seem to like it</a:t>
            </a:r>
            <a:endParaRPr lang="en-GB" sz="2000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3048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I </a:t>
            </a:r>
            <a:r>
              <a:rPr lang="en-GB" dirty="0" err="1" smtClean="0"/>
              <a:t>sketchnote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171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EE734C3-041F-4307-BD2A-B7D466BB2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cs typeface="Calibri Light"/>
              </a:rPr>
              <a:t>Me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15FFE3A-198D-4139-A41D-2C4A27061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539" y="1877081"/>
            <a:ext cx="8172451" cy="3778945"/>
          </a:xfrm>
        </p:spPr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99277" lvl="1" indent="-457200"/>
            <a:r>
              <a:rPr lang="en-US" sz="2800" dirty="0" err="1" smtClean="0">
                <a:cs typeface="Calibri"/>
              </a:rPr>
              <a:t>Sql</a:t>
            </a:r>
            <a:r>
              <a:rPr lang="en-US" sz="2800" dirty="0">
                <a:cs typeface="Calibri"/>
              </a:rPr>
              <a:t>/</a:t>
            </a:r>
            <a:r>
              <a:rPr lang="en-US" sz="2800" dirty="0" err="1" smtClean="0">
                <a:cs typeface="Calibri"/>
              </a:rPr>
              <a:t>powershell</a:t>
            </a:r>
            <a:endParaRPr lang="en-US" sz="2800" dirty="0">
              <a:cs typeface="Calibri"/>
            </a:endParaRPr>
          </a:p>
          <a:p>
            <a:pPr marL="799277" lvl="1" indent="-457200"/>
            <a:r>
              <a:rPr lang="en-US" sz="2800" dirty="0" smtClean="0">
                <a:cs typeface="Calibri"/>
              </a:rPr>
              <a:t>Oracle/</a:t>
            </a:r>
            <a:r>
              <a:rPr lang="en-US" sz="2800" dirty="0" err="1" smtClean="0">
                <a:cs typeface="Calibri"/>
              </a:rPr>
              <a:t>unix</a:t>
            </a:r>
            <a:endParaRPr lang="en-US" sz="2800" dirty="0">
              <a:cs typeface="Calibri"/>
            </a:endParaRPr>
          </a:p>
          <a:p>
            <a:pPr marL="799277" lvl="1" indent="-457200"/>
            <a:r>
              <a:rPr lang="en-US" sz="2800" dirty="0">
                <a:cs typeface="Calibri"/>
              </a:rPr>
              <a:t>Mumps  </a:t>
            </a:r>
            <a:r>
              <a:rPr lang="en-US" sz="2800" dirty="0">
                <a:cs typeface="Calibri"/>
                <a:sym typeface="Wingdings" panose="05000000000000000000" pitchFamily="2" charset="2"/>
              </a:rPr>
              <a:t></a:t>
            </a:r>
          </a:p>
          <a:p>
            <a:pPr marL="799277" lvl="1" indent="-457200"/>
            <a:r>
              <a:rPr lang="en-US" sz="2800" dirty="0" err="1">
                <a:cs typeface="Calibri"/>
                <a:sym typeface="Wingdings" panose="05000000000000000000" pitchFamily="2" charset="2"/>
              </a:rPr>
              <a:t>Sketchnotes</a:t>
            </a:r>
            <a:endParaRPr lang="en-US" sz="2800" dirty="0">
              <a:cs typeface="Calibri"/>
              <a:sym typeface="Wingdings" panose="05000000000000000000" pitchFamily="2" charset="2"/>
            </a:endParaRPr>
          </a:p>
          <a:p>
            <a:pPr lvl="1" indent="0">
              <a:buNone/>
            </a:pPr>
            <a:endParaRPr lang="en-US" sz="2800" dirty="0">
              <a:cs typeface="Calibri"/>
              <a:sym typeface="Wingdings" panose="05000000000000000000" pitchFamily="2" charset="2"/>
            </a:endParaRPr>
          </a:p>
          <a:p>
            <a:pPr marL="799277" lvl="1" indent="-457200"/>
            <a:endParaRPr lang="en-US" sz="3200" dirty="0">
              <a:cs typeface="Calibri"/>
            </a:endParaRPr>
          </a:p>
          <a:p>
            <a:endParaRPr lang="en-US" sz="3200" dirty="0">
              <a:cs typeface="Calibri"/>
            </a:endParaRP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="" xmlns:a16="http://schemas.microsoft.com/office/drawing/2014/main" id="{148E80C5-2EB7-45A6-9EB2-686B8E673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7427" y="1877080"/>
            <a:ext cx="2405575" cy="3296023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="" xmlns:a16="http://schemas.microsoft.com/office/drawing/2014/main" id="{98EDCD77-4F81-4C12-B9A4-5EAA186650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2701" y="1856266"/>
            <a:ext cx="2431289" cy="331683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03158" y="5775158"/>
            <a:ext cx="7860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Twitter: </a:t>
            </a:r>
            <a:r>
              <a:rPr lang="en-GB" dirty="0" smtClean="0">
                <a:hlinkClick r:id="rId5"/>
              </a:rPr>
              <a:t>@</a:t>
            </a:r>
            <a:r>
              <a:rPr lang="en-GB" dirty="0" err="1" smtClean="0">
                <a:hlinkClick r:id="rId5"/>
              </a:rPr>
              <a:t>salisbury_matt</a:t>
            </a:r>
            <a:r>
              <a:rPr lang="en-GB" dirty="0" smtClean="0"/>
              <a:t>        Blog: </a:t>
            </a:r>
            <a:r>
              <a:rPr lang="en-GB" dirty="0" smtClean="0">
                <a:hlinkClick r:id="rId6"/>
              </a:rPr>
              <a:t>mattypenny.net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248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5D1EC8B-1833-4E85-AED9-8686AE111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cs typeface="Calibri Light"/>
              </a:rPr>
              <a:t>A bit of </a:t>
            </a:r>
            <a:r>
              <a:rPr lang="en-US" sz="2400">
                <a:cs typeface="Calibri Light"/>
              </a:rPr>
              <a:t>practice </a:t>
            </a:r>
            <a:r>
              <a:rPr lang="en-US" sz="2400" smtClean="0">
                <a:cs typeface="Calibri Light"/>
              </a:rPr>
              <a:t>– people, and pictures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7F4894D-A59B-4A7C-A4C6-36B7C08F7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indent="0">
              <a:buNone/>
            </a:pPr>
            <a:r>
              <a:rPr lang="en-US" dirty="0"/>
              <a:t>                                                                       </a:t>
            </a:r>
            <a:r>
              <a:rPr lang="en-US" sz="66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1672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map&#10;&#10;Description generated with high confidence">
            <a:extLst>
              <a:ext uri="{FF2B5EF4-FFF2-40B4-BE49-F238E27FC236}">
                <a16:creationId xmlns="" xmlns:a16="http://schemas.microsoft.com/office/drawing/2014/main" id="{D31E498A-4C88-4B7D-A755-FD6917234F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5" b="13325"/>
          <a:stretch/>
        </p:blipFill>
        <p:spPr>
          <a:xfrm>
            <a:off x="-114298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2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way – stationery </a:t>
            </a:r>
            <a:r>
              <a:rPr lang="en-GB" dirty="0" err="1"/>
              <a:t>etc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540" y="1845734"/>
            <a:ext cx="5407660" cy="4023360"/>
          </a:xfrm>
        </p:spPr>
        <p:txBody>
          <a:bodyPr>
            <a:normAutofit/>
          </a:bodyPr>
          <a:lstStyle/>
          <a:p>
            <a:pPr lvl="1"/>
            <a:r>
              <a:rPr lang="en-GB" sz="3000" dirty="0"/>
              <a:t>A4 paper, stolen from printer</a:t>
            </a:r>
          </a:p>
          <a:p>
            <a:pPr lvl="1"/>
            <a:r>
              <a:rPr lang="en-GB" sz="3000" dirty="0" err="1"/>
              <a:t>Eraseable</a:t>
            </a:r>
            <a:r>
              <a:rPr lang="en-GB" sz="3000" dirty="0"/>
              <a:t> ink!</a:t>
            </a:r>
          </a:p>
          <a:p>
            <a:pPr lvl="1"/>
            <a:r>
              <a:rPr lang="en-GB" sz="3000" dirty="0"/>
              <a:t>2B pencil</a:t>
            </a:r>
          </a:p>
          <a:p>
            <a:pPr lvl="1"/>
            <a:r>
              <a:rPr lang="en-GB" sz="3000" dirty="0"/>
              <a:t>Squared paper beneath</a:t>
            </a:r>
          </a:p>
          <a:p>
            <a:pPr lvl="1"/>
            <a:r>
              <a:rPr lang="en-GB" sz="3000" dirty="0"/>
              <a:t>Scanner</a:t>
            </a:r>
          </a:p>
          <a:p>
            <a:pPr lvl="2"/>
            <a:r>
              <a:rPr lang="en-GB" sz="2600" dirty="0"/>
              <a:t>Sometimes move stuff around/tidy bits up in MS Paint</a:t>
            </a:r>
          </a:p>
          <a:p>
            <a:pPr lvl="1"/>
            <a:r>
              <a:rPr lang="en-GB" sz="3000" dirty="0"/>
              <a:t>…but </a:t>
            </a:r>
            <a:r>
              <a:rPr lang="en-GB" sz="3000"/>
              <a:t>also </a:t>
            </a:r>
            <a:r>
              <a:rPr lang="en-GB" sz="3000" smtClean="0"/>
              <a:t>see….</a:t>
            </a:r>
            <a:endParaRPr lang="en-GB" sz="17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01208" y="1846369"/>
            <a:ext cx="2262782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3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Sacha Chua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3405" y="1986411"/>
            <a:ext cx="4011930" cy="4023360"/>
          </a:xfrm>
        </p:spPr>
        <p:txBody>
          <a:bodyPr>
            <a:normAutofit/>
          </a:bodyPr>
          <a:lstStyle/>
          <a:p>
            <a:pPr lvl="1"/>
            <a:r>
              <a:rPr lang="en-GB" sz="2800" dirty="0" err="1" smtClean="0"/>
              <a:t>Sketchnoting</a:t>
            </a:r>
            <a:r>
              <a:rPr lang="en-GB" sz="2800" dirty="0" smtClean="0"/>
              <a:t> on a tablet</a:t>
            </a:r>
            <a:endParaRPr lang="en-GB" sz="2400" dirty="0" smtClean="0"/>
          </a:p>
          <a:p>
            <a:pPr lvl="1"/>
            <a:r>
              <a:rPr lang="en-GB" sz="1200" dirty="0">
                <a:hlinkClick r:id="rId2"/>
              </a:rPr>
              <a:t>https://sachachua.com/blog/2012/09/paper-tablet-and-tablet-pc-comparing-tools-for-sketchnoting</a:t>
            </a:r>
            <a:r>
              <a:rPr lang="en-GB" sz="1200" dirty="0" smtClean="0">
                <a:hlinkClick r:id="rId2"/>
              </a:rPr>
              <a:t>/</a:t>
            </a:r>
            <a:endParaRPr lang="en-GB" sz="1200" dirty="0" smtClean="0"/>
          </a:p>
          <a:p>
            <a:pPr lvl="1"/>
            <a:endParaRPr lang="en-GB" sz="2400" dirty="0"/>
          </a:p>
          <a:p>
            <a:pPr lvl="1"/>
            <a:r>
              <a:rPr lang="en-GB" sz="2800" dirty="0" smtClean="0"/>
              <a:t>Podcast with Mike Rohde</a:t>
            </a:r>
          </a:p>
          <a:p>
            <a:pPr lvl="1"/>
            <a:r>
              <a:rPr lang="en-GB" sz="1300" dirty="0">
                <a:hlinkClick r:id="rId3"/>
              </a:rPr>
              <a:t>https://sachachua.com/blog/2013/02/transcript-of-my-chat-with-mike-rohde-the-sketchnote-podcast-on-digital-sketchnoting</a:t>
            </a:r>
            <a:r>
              <a:rPr lang="en-GB" sz="1300" dirty="0" smtClean="0">
                <a:hlinkClick r:id="rId3"/>
              </a:rPr>
              <a:t>/</a:t>
            </a:r>
            <a:endParaRPr lang="en-GB" sz="1300" dirty="0" smtClean="0"/>
          </a:p>
          <a:p>
            <a:pPr lvl="1"/>
            <a:endParaRPr lang="en-GB" sz="1300" dirty="0"/>
          </a:p>
          <a:p>
            <a:pPr lvl="1"/>
            <a:endParaRPr lang="en-GB" sz="1300" dirty="0" smtClean="0"/>
          </a:p>
          <a:p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050790" y="1845734"/>
            <a:ext cx="4013200" cy="3820921"/>
          </a:xfrm>
          <a:prstGeom prst="rect">
            <a:avLst/>
          </a:prstGeom>
        </p:spPr>
      </p:pic>
      <p:pic>
        <p:nvPicPr>
          <p:cNvPr id="1026" name="Picture 2" descr="[me]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447" y="966265"/>
            <a:ext cx="523875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54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way – the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1539" y="1845734"/>
            <a:ext cx="3358489" cy="4023360"/>
          </a:xfrm>
        </p:spPr>
        <p:txBody>
          <a:bodyPr/>
          <a:lstStyle/>
          <a:p>
            <a:pPr lvl="1"/>
            <a:r>
              <a:rPr lang="en-GB" sz="3200" dirty="0"/>
              <a:t>Three columns per page</a:t>
            </a:r>
          </a:p>
          <a:p>
            <a:pPr lvl="1"/>
            <a:r>
              <a:rPr lang="en-GB" sz="3200" dirty="0"/>
              <a:t>More pages if need be</a:t>
            </a:r>
          </a:p>
          <a:p>
            <a:pPr lvl="1"/>
            <a:r>
              <a:rPr lang="en-GB" sz="3200" dirty="0" smtClean="0"/>
              <a:t>I don’t </a:t>
            </a:r>
            <a:r>
              <a:rPr lang="en-GB" sz="3200" dirty="0"/>
              <a:t>draw the </a:t>
            </a:r>
            <a:r>
              <a:rPr lang="en-GB" sz="3200" dirty="0" smtClean="0"/>
              <a:t>speaker…..except…</a:t>
            </a:r>
            <a:endParaRPr lang="en-GB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783" y="4635076"/>
            <a:ext cx="665903" cy="1535082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15052" y="1317175"/>
            <a:ext cx="3105484" cy="43923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719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Touching it up vs. real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GB" sz="3200" dirty="0"/>
              <a:t>Trade-offs</a:t>
            </a:r>
          </a:p>
          <a:p>
            <a:pPr lvl="3"/>
            <a:r>
              <a:rPr lang="en-GB" sz="3200" dirty="0"/>
              <a:t>Time</a:t>
            </a:r>
          </a:p>
          <a:p>
            <a:pPr lvl="3"/>
            <a:r>
              <a:rPr lang="en-GB" sz="3200" dirty="0"/>
              <a:t>Immediacy</a:t>
            </a:r>
          </a:p>
          <a:p>
            <a:pPr lvl="3"/>
            <a:r>
              <a:rPr lang="en-GB" sz="3200" dirty="0"/>
              <a:t>Not getting it done</a:t>
            </a:r>
          </a:p>
          <a:p>
            <a:pPr lvl="3"/>
            <a:r>
              <a:rPr lang="en-GB" sz="3200" dirty="0"/>
              <a:t>Better notes</a:t>
            </a:r>
          </a:p>
          <a:p>
            <a:pPr lvl="3"/>
            <a:r>
              <a:rPr lang="en-GB" sz="3200" dirty="0"/>
              <a:t>Element of review</a:t>
            </a:r>
          </a:p>
          <a:p>
            <a:pPr lvl="3"/>
            <a:r>
              <a:rPr lang="en-GB" sz="3200" dirty="0"/>
              <a:t>Colour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760" y="1845734"/>
            <a:ext cx="4248526" cy="355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8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Publish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(nearly) always </a:t>
            </a:r>
            <a:r>
              <a:rPr lang="en-GB" sz="2800" dirty="0" smtClean="0"/>
              <a:t>publish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 smtClean="0"/>
              <a:t>keeps </a:t>
            </a:r>
            <a:r>
              <a:rPr lang="en-GB" sz="2800" dirty="0"/>
              <a:t>it honest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find-ability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usefulness for others?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presenters like it…I think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corrections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800" dirty="0"/>
              <a:t>copyright?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800" dirty="0"/>
          </a:p>
          <a:p>
            <a:pPr lvl="1">
              <a:buFont typeface="Arial" panose="020B0604020202020204" pitchFamily="34" charset="0"/>
              <a:buChar char="•"/>
            </a:pPr>
            <a:endParaRPr lang="en-GB" sz="32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765" y="1845734"/>
            <a:ext cx="4307840" cy="397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4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Advice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143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Advice…</a:t>
            </a:r>
            <a:endParaRPr lang="en-GB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066" y="1972873"/>
            <a:ext cx="5458919" cy="4022725"/>
          </a:xfrm>
        </p:spPr>
      </p:pic>
    </p:spTree>
    <p:extLst>
      <p:ext uri="{BB962C8B-B14F-4D97-AF65-F5344CB8AC3E}">
        <p14:creationId xmlns:p14="http://schemas.microsoft.com/office/powerpoint/2010/main" val="425409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Even more advice…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GB" sz="3800" dirty="0" smtClean="0"/>
          </a:p>
          <a:p>
            <a:pPr lvl="1"/>
            <a:r>
              <a:rPr lang="en-GB" sz="3800" dirty="0" err="1" smtClean="0"/>
              <a:t>Sketchnoting</a:t>
            </a:r>
            <a:r>
              <a:rPr lang="en-GB" sz="3800" dirty="0" smtClean="0"/>
              <a:t> </a:t>
            </a:r>
            <a:r>
              <a:rPr lang="en-GB" sz="3800" dirty="0"/>
              <a:t>might or might not be for everyone</a:t>
            </a:r>
          </a:p>
          <a:p>
            <a:endParaRPr lang="en-GB" sz="4000" dirty="0"/>
          </a:p>
          <a:p>
            <a:pPr lvl="1"/>
            <a:r>
              <a:rPr lang="en-GB" sz="3800" dirty="0"/>
              <a:t>Worth thinking about how you learn best</a:t>
            </a:r>
          </a:p>
        </p:txBody>
      </p:sp>
    </p:spTree>
    <p:extLst>
      <p:ext uri="{BB962C8B-B14F-4D97-AF65-F5344CB8AC3E}">
        <p14:creationId xmlns:p14="http://schemas.microsoft.com/office/powerpoint/2010/main" val="416363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F9A6BCA-2853-4309-A7A1-7FA93A8ED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cs typeface="Calibri Light"/>
              </a:rPr>
              <a:t>Agenda</a:t>
            </a:r>
            <a:endParaRPr lang="en-US" sz="2800">
              <a:cs typeface="Calibri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4B02244-E0B1-4BE0-B6D4-DDA7CACCC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57860" lvl="1" indent="-457200"/>
            <a:r>
              <a:rPr lang="en-US" sz="3200" dirty="0" err="1">
                <a:cs typeface="Calibri"/>
              </a:rPr>
              <a:t>Sketchnoting</a:t>
            </a:r>
            <a:r>
              <a:rPr lang="en-US" sz="3200" dirty="0">
                <a:cs typeface="Calibri"/>
              </a:rPr>
              <a:t> 101</a:t>
            </a:r>
            <a:endParaRPr lang="en-US" dirty="0">
              <a:cs typeface="Calibri" panose="020F0502020204030204"/>
            </a:endParaRPr>
          </a:p>
          <a:p>
            <a:pPr marL="657860" lvl="1" indent="-457200"/>
            <a:r>
              <a:rPr lang="en-US" sz="3200" smtClean="0">
                <a:cs typeface="Calibri"/>
              </a:rPr>
              <a:t>Why </a:t>
            </a:r>
            <a:r>
              <a:rPr lang="en-US" sz="3200" dirty="0">
                <a:cs typeface="Calibri"/>
              </a:rPr>
              <a:t>I </a:t>
            </a:r>
            <a:r>
              <a:rPr lang="en-US" sz="3200">
                <a:cs typeface="Calibri"/>
              </a:rPr>
              <a:t>do </a:t>
            </a:r>
            <a:r>
              <a:rPr lang="en-US" sz="3200" smtClean="0">
                <a:cs typeface="Calibri"/>
              </a:rPr>
              <a:t>it</a:t>
            </a:r>
          </a:p>
          <a:p>
            <a:pPr marL="657860" lvl="1" indent="-457200"/>
            <a:r>
              <a:rPr lang="en-US" sz="3200">
                <a:cs typeface="Calibri"/>
              </a:rPr>
              <a:t>The way I do </a:t>
            </a:r>
            <a:r>
              <a:rPr lang="en-US" sz="3200" smtClean="0">
                <a:cs typeface="Calibri"/>
              </a:rPr>
              <a:t>it</a:t>
            </a:r>
            <a:endParaRPr lang="en-US" sz="3200" dirty="0">
              <a:cs typeface="Calibri"/>
            </a:endParaRPr>
          </a:p>
          <a:p>
            <a:pPr marL="657860" lvl="1" indent="-457200"/>
            <a:r>
              <a:rPr lang="en-US" sz="3200" dirty="0">
                <a:cs typeface="Calibri"/>
              </a:rPr>
              <a:t>Some advice</a:t>
            </a:r>
          </a:p>
          <a:p>
            <a:pPr marL="657860" lvl="1" indent="-457200"/>
            <a:r>
              <a:rPr lang="en-US" sz="3200" dirty="0">
                <a:cs typeface="Calibri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89185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EA04740-EBE0-4BF1-9A94-694D54234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smtClean="0">
                <a:cs typeface="Calibri Light"/>
              </a:rPr>
              <a:t>References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B92A076-28D1-4F33-BC5F-5BB994950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The PowerShell Best Practices and Style </a:t>
            </a:r>
            <a:r>
              <a:rPr lang="en-US" smtClean="0"/>
              <a:t>Guide</a:t>
            </a:r>
            <a:r>
              <a:rPr lang="en-US" smtClean="0">
                <a:cs typeface="Calibri"/>
              </a:rPr>
              <a:t> </a:t>
            </a:r>
            <a:r>
              <a:rPr lang="en-US" smtClean="0">
                <a:cs typeface="Calibri"/>
                <a:hlinkClick r:id="rId2"/>
              </a:rPr>
              <a:t>https</a:t>
            </a:r>
            <a:r>
              <a:rPr lang="en-US">
                <a:cs typeface="Calibri"/>
                <a:hlinkClick r:id="rId2"/>
              </a:rPr>
              <a:t>://poshcode.gitbooks.io/powershell-practice-and-style</a:t>
            </a:r>
            <a:r>
              <a:rPr lang="en-US" smtClean="0">
                <a:cs typeface="Calibri"/>
                <a:hlinkClick r:id="rId2"/>
              </a:rPr>
              <a:t>/</a:t>
            </a:r>
            <a:r>
              <a:rPr lang="en-US" smtClean="0">
                <a:cs typeface="Calibri"/>
              </a:rPr>
              <a:t> 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Unix Person's Guide to </a:t>
            </a:r>
            <a:r>
              <a:rPr lang="en-US" smtClean="0">
                <a:cs typeface="Calibri"/>
              </a:rPr>
              <a:t>Powershell: </a:t>
            </a:r>
            <a:r>
              <a:rPr lang="en-US" smtClean="0">
                <a:cs typeface="Calibri"/>
                <a:hlinkClick r:id="rId3"/>
              </a:rPr>
              <a:t>https</a:t>
            </a:r>
            <a:r>
              <a:rPr lang="en-US">
                <a:cs typeface="Calibri"/>
                <a:hlinkClick r:id="rId3"/>
              </a:rPr>
              <a:t>://</a:t>
            </a:r>
            <a:r>
              <a:rPr lang="en-US" smtClean="0">
                <a:cs typeface="Calibri"/>
                <a:hlinkClick r:id="rId3"/>
              </a:rPr>
              <a:t>leanpub.com/aunixpersonsguidetopowershell/read</a:t>
            </a:r>
            <a:r>
              <a:rPr lang="en-US" smtClean="0">
                <a:cs typeface="Calibri"/>
              </a:rPr>
              <a:t> </a:t>
            </a:r>
          </a:p>
          <a:p>
            <a:r>
              <a:rPr lang="en-US" smtClean="0">
                <a:cs typeface="Calibri"/>
              </a:rPr>
              <a:t>Sketchnote Army: </a:t>
            </a:r>
            <a:r>
              <a:rPr lang="en-US" smtClean="0">
                <a:cs typeface="Calibri"/>
                <a:hlinkClick r:id="rId4"/>
              </a:rPr>
              <a:t>https</a:t>
            </a:r>
            <a:r>
              <a:rPr lang="en-US" dirty="0">
                <a:cs typeface="Calibri"/>
                <a:hlinkClick r:id="rId4"/>
              </a:rPr>
              <a:t>://sketchnotearmy.com/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The </a:t>
            </a:r>
            <a:r>
              <a:rPr lang="en-US" err="1">
                <a:cs typeface="Calibri"/>
              </a:rPr>
              <a:t>Sketchnote</a:t>
            </a:r>
            <a:r>
              <a:rPr lang="en-US">
                <a:cs typeface="Calibri"/>
              </a:rPr>
              <a:t> </a:t>
            </a:r>
            <a:r>
              <a:rPr lang="en-US" smtClean="0">
                <a:cs typeface="Calibri"/>
              </a:rPr>
              <a:t>Handbook: </a:t>
            </a:r>
            <a:r>
              <a:rPr lang="en-US" smtClean="0">
                <a:cs typeface="Calibri"/>
                <a:hlinkClick r:id="rId5"/>
              </a:rPr>
              <a:t>https</a:t>
            </a:r>
            <a:r>
              <a:rPr lang="en-US" dirty="0">
                <a:cs typeface="Calibri"/>
                <a:hlinkClick r:id="rId5"/>
              </a:rPr>
              <a:t>://www.hive.co.uk/Product/Mike-Rohde/The-Sketchnote-Handbook--the-illustrated-guide-to-visual-note-taking/14082734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The </a:t>
            </a:r>
            <a:r>
              <a:rPr lang="en-US" err="1">
                <a:cs typeface="Calibri"/>
              </a:rPr>
              <a:t>Sketchnote</a:t>
            </a:r>
            <a:r>
              <a:rPr lang="en-US">
                <a:cs typeface="Calibri"/>
              </a:rPr>
              <a:t> </a:t>
            </a:r>
            <a:r>
              <a:rPr lang="en-US" smtClean="0">
                <a:cs typeface="Calibri"/>
              </a:rPr>
              <a:t>Workbook: </a:t>
            </a:r>
            <a:r>
              <a:rPr lang="en-US" smtClean="0">
                <a:cs typeface="Calibri"/>
                <a:hlinkClick r:id="rId6"/>
              </a:rPr>
              <a:t>https</a:t>
            </a:r>
            <a:r>
              <a:rPr lang="en-US" dirty="0">
                <a:cs typeface="Calibri"/>
                <a:hlinkClick r:id="rId6"/>
              </a:rPr>
              <a:t>://www.hive.co.uk/Product/Mike-Rohde/The-Sketchnote-Workbook--Advanced-techniques-for-taking-v/15952552</a:t>
            </a:r>
            <a:endParaRPr lang="en-US" dirty="0">
              <a:cs typeface="Calibri"/>
            </a:endParaRPr>
          </a:p>
          <a:p>
            <a:r>
              <a:rPr lang="en-US" dirty="0" err="1">
                <a:cs typeface="Calibri"/>
              </a:rPr>
              <a:t>Sketchnoting</a:t>
            </a:r>
            <a:r>
              <a:rPr lang="en-US" dirty="0">
                <a:cs typeface="Calibri"/>
              </a:rPr>
              <a:t> with a tablet</a:t>
            </a:r>
          </a:p>
          <a:p>
            <a:r>
              <a:rPr lang="en-US" dirty="0">
                <a:cs typeface="Calibri"/>
                <a:hlinkClick r:id="rId7"/>
              </a:rPr>
              <a:t>https://www.youtube.com/watch?v=5LrEfnFzYyY&amp;list=PLCdugvAzY7lZMqV2VguMVPWEzW1aftQ1a&amp;index=4</a:t>
            </a:r>
            <a:endParaRPr lang="en-US" dirty="0"/>
          </a:p>
          <a:p>
            <a:r>
              <a:rPr lang="en-US" dirty="0">
                <a:cs typeface="Calibri"/>
                <a:hlinkClick r:id="rId8"/>
              </a:rPr>
              <a:t>http://sachachua.com/blog/2014/02/freepay-want-resources-sketchnoting-autodesk-sketchbook-pro/</a:t>
            </a:r>
          </a:p>
          <a:p>
            <a:r>
              <a:rPr lang="en-US" sz="1300" dirty="0">
                <a:cs typeface="Calibri"/>
                <a:hlinkClick r:id="rId9"/>
              </a:rPr>
              <a:t>https://</a:t>
            </a:r>
            <a:r>
              <a:rPr lang="en-US" sz="1300">
                <a:cs typeface="Calibri"/>
                <a:hlinkClick r:id="rId9"/>
              </a:rPr>
              <a:t>sachachua.com/blog/2012/09/paper-tablet-and-tablet-pc-comparing-tools-for-sketchnoting</a:t>
            </a:r>
            <a:r>
              <a:rPr lang="en-US" sz="1300" smtClean="0">
                <a:cs typeface="Calibri"/>
                <a:hlinkClick r:id="rId9"/>
              </a:rPr>
              <a:t>/</a:t>
            </a:r>
            <a:endParaRPr lang="en-US" sz="1300" smtClean="0">
              <a:cs typeface="Calibri"/>
            </a:endParaRPr>
          </a:p>
          <a:p>
            <a:r>
              <a:rPr lang="en-US" sz="1300" smtClean="0">
                <a:cs typeface="Calibri"/>
              </a:rPr>
              <a:t>Dual-coding theory: </a:t>
            </a:r>
            <a:r>
              <a:rPr lang="en-US" sz="1300" smtClean="0">
                <a:cs typeface="Calibri"/>
                <a:hlinkClick r:id="rId10"/>
              </a:rPr>
              <a:t> https</a:t>
            </a:r>
            <a:r>
              <a:rPr lang="en-US" sz="1300">
                <a:cs typeface="Calibri"/>
                <a:hlinkClick r:id="rId10"/>
              </a:rPr>
              <a:t>://</a:t>
            </a:r>
            <a:r>
              <a:rPr lang="en-US" sz="1300" smtClean="0">
                <a:cs typeface="Calibri"/>
                <a:hlinkClick r:id="rId10"/>
              </a:rPr>
              <a:t>en.wikipedia.org/wiki/Dual-coding_theory</a:t>
            </a:r>
            <a:r>
              <a:rPr lang="en-US" sz="1300" smtClean="0">
                <a:cs typeface="Calibri"/>
              </a:rPr>
              <a:t> </a:t>
            </a:r>
            <a:endParaRPr lang="en-US" sz="1300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251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0455D3-1F13-491C-B415-3F43FCB53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>
                <a:cs typeface="Calibri Light"/>
              </a:rPr>
              <a:t>Sketchnotes</a:t>
            </a:r>
            <a:r>
              <a:rPr lang="en-US" dirty="0">
                <a:cs typeface="Calibri Light"/>
              </a:rPr>
              <a:t> on twitter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70CFFCB-4487-4AC7-8C1D-C77A59C67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cs typeface="Calibri"/>
                <a:hlinkClick r:id="rId2"/>
              </a:rPr>
              <a:t>https://twitter.com/ImpactWales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  <a:hlinkClick r:id="rId3"/>
              </a:rPr>
              <a:t>https://</a:t>
            </a:r>
            <a:r>
              <a:rPr lang="en-US" dirty="0" smtClean="0">
                <a:cs typeface="Calibri"/>
                <a:hlinkClick r:id="rId3"/>
              </a:rPr>
              <a:t>twitter.com/sylviaduckworth</a:t>
            </a:r>
          </a:p>
          <a:p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twitter.com/SketchnoteArmy</a:t>
            </a:r>
            <a:endParaRPr lang="en-GB" dirty="0" smtClean="0"/>
          </a:p>
          <a:p>
            <a:r>
              <a:rPr lang="en-GB" dirty="0">
                <a:hlinkClick r:id="rId5"/>
              </a:rPr>
              <a:t>https://</a:t>
            </a:r>
            <a:r>
              <a:rPr lang="en-GB" dirty="0" smtClean="0">
                <a:hlinkClick r:id="rId5"/>
              </a:rPr>
              <a:t>twitter.com/evalottchen</a:t>
            </a:r>
            <a:endParaRPr lang="en-GB" dirty="0" smtClean="0"/>
          </a:p>
          <a:p>
            <a:r>
              <a:rPr lang="en-GB" dirty="0">
                <a:hlinkClick r:id="rId6"/>
              </a:rPr>
              <a:t>https://</a:t>
            </a:r>
            <a:r>
              <a:rPr lang="en-GB" dirty="0" smtClean="0">
                <a:hlinkClick r:id="rId6"/>
              </a:rPr>
              <a:t>twitter.com/rohdesign</a:t>
            </a:r>
            <a:endParaRPr lang="en-GB" dirty="0" smtClean="0"/>
          </a:p>
          <a:p>
            <a:r>
              <a:rPr lang="en-GB" dirty="0">
                <a:hlinkClick r:id="rId7"/>
              </a:rPr>
              <a:t>https://</a:t>
            </a:r>
            <a:r>
              <a:rPr lang="en-GB" dirty="0" smtClean="0">
                <a:hlinkClick r:id="rId7"/>
              </a:rPr>
              <a:t>twitter.com/xLontrax</a:t>
            </a:r>
            <a:endParaRPr lang="en-GB" dirty="0" smtClean="0"/>
          </a:p>
          <a:p>
            <a:r>
              <a:rPr lang="en-GB" dirty="0">
                <a:hlinkClick r:id="rId8"/>
              </a:rPr>
              <a:t>https://</a:t>
            </a:r>
            <a:r>
              <a:rPr lang="en-GB" dirty="0" smtClean="0">
                <a:hlinkClick r:id="rId8"/>
              </a:rPr>
              <a:t>twitter.com/LuiseFreese</a:t>
            </a:r>
            <a:r>
              <a:rPr lang="en-GB" dirty="0" smtClean="0"/>
              <a:t> </a:t>
            </a:r>
          </a:p>
          <a:p>
            <a:r>
              <a:rPr lang="en-GB" dirty="0">
                <a:hlinkClick r:id="rId9"/>
              </a:rPr>
              <a:t>https://</a:t>
            </a:r>
            <a:r>
              <a:rPr lang="en-GB" dirty="0" smtClean="0">
                <a:hlinkClick r:id="rId9"/>
              </a:rPr>
              <a:t>twitter.com/sachac</a:t>
            </a:r>
            <a:r>
              <a:rPr lang="en-GB" dirty="0" smtClean="0"/>
              <a:t> </a:t>
            </a:r>
          </a:p>
          <a:p>
            <a:r>
              <a:rPr lang="en-GB" dirty="0">
                <a:hlinkClick r:id="rId10"/>
              </a:rPr>
              <a:t>https://twitter.com/search?f=tweets&amp;q=%40salisbury_matt%20sketchnote&amp;src=typd</a:t>
            </a:r>
            <a:endParaRPr lang="en-GB" dirty="0" smtClean="0"/>
          </a:p>
          <a:p>
            <a:endParaRPr lang="en-US" dirty="0" smtClean="0">
              <a:cs typeface="Calibri"/>
              <a:hlinkClick r:id="rId3"/>
            </a:endParaRPr>
          </a:p>
          <a:p>
            <a:endParaRPr lang="en-US" dirty="0">
              <a:cs typeface="Calibri"/>
              <a:hlinkClick r:id="rId3"/>
            </a:endParaRPr>
          </a:p>
          <a:p>
            <a:endParaRPr lang="en-US" dirty="0">
              <a:cs typeface="Calibri"/>
              <a:hlinkClick r:id="rId3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631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 </a:t>
            </a:r>
            <a:r>
              <a:rPr lang="en-GB" dirty="0" smtClean="0"/>
              <a:t>Thoughts</a:t>
            </a:r>
            <a:r>
              <a:rPr lang="en-GB" dirty="0" smtClean="0"/>
              <a:t>?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533" y="1955408"/>
            <a:ext cx="2096086" cy="4273921"/>
          </a:xfrm>
        </p:spPr>
      </p:pic>
    </p:spTree>
    <p:extLst>
      <p:ext uri="{BB962C8B-B14F-4D97-AF65-F5344CB8AC3E}">
        <p14:creationId xmlns:p14="http://schemas.microsoft.com/office/powerpoint/2010/main" val="123981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DAB9EF-154B-4FD1-89A2-FEDB9DF34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err="1">
                <a:cs typeface="Calibri Light"/>
              </a:rPr>
              <a:t>Sketchnotes</a:t>
            </a:r>
            <a:r>
              <a:rPr lang="en-US" sz="4800" dirty="0">
                <a:cs typeface="Calibri Light"/>
              </a:rPr>
              <a:t> 101</a:t>
            </a:r>
            <a:endParaRPr lang="en-US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72E0E13-DE82-40A8-BB58-E69981B75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60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79033A1-E850-4168-B8CD-B546B97BA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cs typeface="Calibri Light"/>
              </a:rPr>
              <a:t>Sketchnotes….'are a </a:t>
            </a:r>
            <a:r>
              <a:rPr lang="en-US" dirty="0">
                <a:cs typeface="Calibri Light"/>
              </a:rPr>
              <a:t>thing'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8805A26-638D-4AA8-9CF9-9BCA23362A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1540" y="1845734"/>
            <a:ext cx="4906298" cy="4012044"/>
          </a:xfrm>
        </p:spPr>
        <p:txBody>
          <a:bodyPr vert="horz" lIns="0" tIns="45720" rIns="0" bIns="45720" rtlCol="0" anchor="t">
            <a:normAutofit fontScale="92500" lnSpcReduction="20000"/>
          </a:bodyPr>
          <a:lstStyle/>
          <a:p>
            <a:pPr marL="383540" lvl="1">
              <a:buFont typeface="Arial" pitchFamily="34" charset="0"/>
              <a:buChar char="•"/>
            </a:pPr>
            <a:r>
              <a:rPr lang="en-US" sz="2800" dirty="0">
                <a:cs typeface="Calibri"/>
              </a:rPr>
              <a:t>Mike Rohde book in 2012</a:t>
            </a:r>
          </a:p>
          <a:p>
            <a:pPr marL="383540" lvl="1">
              <a:buFont typeface="Arial" pitchFamily="34" charset="0"/>
              <a:buChar char="•"/>
            </a:pPr>
            <a:endParaRPr lang="en-US" sz="28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r>
              <a:rPr lang="en-US" sz="2800" dirty="0">
                <a:cs typeface="Calibri"/>
              </a:rPr>
              <a:t>Mike coined the term</a:t>
            </a:r>
          </a:p>
          <a:p>
            <a:pPr>
              <a:buFont typeface="Arial" pitchFamily="34" charset="0"/>
              <a:buChar char="•"/>
            </a:pPr>
            <a:endParaRPr lang="en-US" sz="30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r>
              <a:rPr lang="en-US" sz="2800" dirty="0" smtClean="0">
                <a:cs typeface="Calibri"/>
              </a:rPr>
              <a:t>Other </a:t>
            </a:r>
            <a:r>
              <a:rPr lang="en-US" sz="2800" dirty="0">
                <a:cs typeface="Calibri"/>
              </a:rPr>
              <a:t>people doing similar stuff </a:t>
            </a:r>
            <a:r>
              <a:rPr lang="en-US" sz="2800" dirty="0" smtClean="0">
                <a:cs typeface="Calibri"/>
              </a:rPr>
              <a:t> at </a:t>
            </a:r>
            <a:r>
              <a:rPr lang="en-US" sz="2800" dirty="0">
                <a:cs typeface="Calibri"/>
              </a:rPr>
              <a:t>the same </a:t>
            </a:r>
            <a:r>
              <a:rPr lang="en-US" sz="2800" dirty="0" smtClean="0">
                <a:cs typeface="Calibri"/>
              </a:rPr>
              <a:t>time</a:t>
            </a:r>
          </a:p>
          <a:p>
            <a:pPr marL="383540" lvl="1">
              <a:buFont typeface="Arial" pitchFamily="34" charset="0"/>
              <a:buChar char="•"/>
            </a:pPr>
            <a:endParaRPr lang="en-US" sz="28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r>
              <a:rPr lang="en-US" sz="2800" dirty="0" smtClean="0">
                <a:cs typeface="Calibri"/>
              </a:rPr>
              <a:t>Some overlap with </a:t>
            </a:r>
            <a:r>
              <a:rPr lang="en-US" sz="2800" dirty="0" err="1" smtClean="0">
                <a:cs typeface="Calibri"/>
              </a:rPr>
              <a:t>MindMaps</a:t>
            </a:r>
            <a:r>
              <a:rPr lang="en-US" sz="2800" dirty="0" smtClean="0">
                <a:cs typeface="Calibri"/>
              </a:rPr>
              <a:t>, Bullet Journals, </a:t>
            </a:r>
            <a:r>
              <a:rPr lang="en-US" sz="2800" dirty="0" smtClean="0">
                <a:cs typeface="Calibri"/>
              </a:rPr>
              <a:t>Infographics</a:t>
            </a:r>
          </a:p>
          <a:p>
            <a:pPr marL="383540" lvl="1">
              <a:buFont typeface="Arial" pitchFamily="34" charset="0"/>
              <a:buChar char="•"/>
            </a:pPr>
            <a:endParaRPr lang="en-US" sz="28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r>
              <a:rPr lang="en-US" sz="2800" dirty="0" smtClean="0">
                <a:cs typeface="Calibri"/>
              </a:rPr>
              <a:t>Community – </a:t>
            </a:r>
            <a:r>
              <a:rPr lang="en-US" sz="2800" dirty="0" err="1" smtClean="0">
                <a:cs typeface="Calibri"/>
              </a:rPr>
              <a:t>Sketchnote</a:t>
            </a:r>
            <a:r>
              <a:rPr lang="en-US" sz="2800" dirty="0" smtClean="0">
                <a:cs typeface="Calibri"/>
              </a:rPr>
              <a:t> Army</a:t>
            </a:r>
            <a:endParaRPr lang="en-US" sz="28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endParaRPr lang="en-US" sz="2800" dirty="0">
              <a:cs typeface="Calibri"/>
            </a:endParaRPr>
          </a:p>
          <a:p>
            <a:pPr marL="383540" lvl="1">
              <a:buFont typeface="Arial" pitchFamily="34" charset="0"/>
              <a:buChar char="•"/>
            </a:pPr>
            <a:endParaRPr lang="en-US" sz="2800" dirty="0">
              <a:cs typeface="Calibri"/>
            </a:endParaRPr>
          </a:p>
          <a:p>
            <a:pPr marL="292100" lvl="1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4E627EE-A50F-4F05-B6FC-047396BD1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9438" y="1845737"/>
            <a:ext cx="3434552" cy="4012043"/>
          </a:xfrm>
        </p:spPr>
        <p:txBody>
          <a:bodyPr>
            <a:normAutofit fontScale="92500" lnSpcReduction="20000"/>
          </a:bodyPr>
          <a:lstStyle/>
          <a:p>
            <a:endParaRPr lang="en-US"/>
          </a:p>
        </p:txBody>
      </p:sp>
      <p:pic>
        <p:nvPicPr>
          <p:cNvPr id="6" name="Picture 4" descr="A screenshot of a cell phone&#10;&#10;Description generated with high confidence">
            <a:extLst>
              <a:ext uri="{FF2B5EF4-FFF2-40B4-BE49-F238E27FC236}">
                <a16:creationId xmlns="" xmlns:a16="http://schemas.microsoft.com/office/drawing/2014/main" id="{BAFD1DA5-D2E6-4B4D-BBEA-27C3E2A8F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226" y="1846263"/>
            <a:ext cx="3102568" cy="401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7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1DE62EF-F8AE-49E1-B18F-C8F7722F2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err="1">
                <a:cs typeface="Calibri Light"/>
              </a:rPr>
              <a:t>Sketchnotes</a:t>
            </a:r>
            <a:r>
              <a:rPr lang="en-US" sz="4800" dirty="0">
                <a:cs typeface="Calibri Light"/>
              </a:rPr>
              <a:t> are....</a:t>
            </a:r>
            <a:endParaRPr lang="en-US" sz="4800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A96A337-431F-40D2-ADEF-C43DED696982}"/>
              </a:ext>
            </a:extLst>
          </p:cNvPr>
          <p:cNvSpPr txBox="1"/>
          <p:nvPr/>
        </p:nvSpPr>
        <p:spPr>
          <a:xfrm>
            <a:off x="891540" y="1992702"/>
            <a:ext cx="3010759" cy="40227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…."rich visual notes created from a mix of handwriting, drawings, hand-drawn typography, shapes, and visual elements like arrows, boxes, and lines."</a:t>
            </a:r>
            <a:endParaRPr lang="en-US" sz="2800" dirty="0">
              <a:cs typeface="Calibri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299" y="1992701"/>
            <a:ext cx="5343302" cy="3777882"/>
          </a:xfrm>
        </p:spPr>
      </p:pic>
    </p:spTree>
    <p:extLst>
      <p:ext uri="{BB962C8B-B14F-4D97-AF65-F5344CB8AC3E}">
        <p14:creationId xmlns:p14="http://schemas.microsoft.com/office/powerpoint/2010/main" val="117092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900270B-4DA3-4F32-94D6-15ED941CFFA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19456" y="329185"/>
            <a:ext cx="5779008" cy="578486"/>
          </a:xfrm>
        </p:spPr>
        <p:txBody>
          <a:bodyPr vert="horz" lIns="91440" tIns="45720" rIns="91440" bIns="45720" rtlCol="0" anchor="b">
            <a:normAutofit/>
          </a:bodyPr>
          <a:lstStyle>
            <a:defPPr>
              <a:defRPr lang="en-US"/>
            </a:defPPr>
            <a:lvl1pPr marL="0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077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54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6231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68308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0385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2462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94539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6616" algn="l" defTabSz="342077" rtl="0" eaLnBrk="1" latinLnBrk="0" hangingPunct="1">
              <a:defRPr sz="134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Typically of talks and webinars….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4112" y="5733474"/>
            <a:ext cx="93512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but other uses include…..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9456" y="907671"/>
            <a:ext cx="490118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GB" sz="1100" u="sng" dirty="0" err="1">
                <a:hlinkClick r:id="rId2"/>
              </a:rPr>
              <a:t>sketchnote</a:t>
            </a:r>
            <a:r>
              <a:rPr lang="en-GB" sz="1100" u="sng" dirty="0">
                <a:hlinkClick r:id="rId2"/>
              </a:rPr>
              <a:t> of Jonathan </a:t>
            </a:r>
            <a:r>
              <a:rPr lang="en-GB" sz="1100" u="sng" dirty="0" err="1">
                <a:hlinkClick r:id="rId2"/>
              </a:rPr>
              <a:t>Medd</a:t>
            </a:r>
            <a:r>
              <a:rPr lang="en-GB" sz="1100" u="sng" dirty="0">
                <a:hlinkClick r:id="rId2"/>
              </a:rPr>
              <a:t> on Google Cloud Platform </a:t>
            </a:r>
            <a:r>
              <a:rPr lang="en-GB" sz="1100" u="sng" dirty="0" err="1">
                <a:hlinkClick r:id="rId2"/>
              </a:rPr>
              <a:t>powershell</a:t>
            </a:r>
            <a:r>
              <a:rPr lang="en-GB" sz="1100" u="sng" dirty="0">
                <a:hlinkClick r:id="rId2"/>
              </a:rPr>
              <a:t> module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3"/>
              </a:rPr>
              <a:t>sketchnote</a:t>
            </a:r>
            <a:r>
              <a:rPr lang="en-GB" sz="1100" u="sng" dirty="0">
                <a:hlinkClick r:id="rId3"/>
              </a:rPr>
              <a:t> of Mark </a:t>
            </a:r>
            <a:r>
              <a:rPr lang="en-GB" sz="1100" u="sng" dirty="0" err="1">
                <a:hlinkClick r:id="rId3"/>
              </a:rPr>
              <a:t>Gossa</a:t>
            </a:r>
            <a:r>
              <a:rPr lang="en-GB" sz="1100" u="sng" dirty="0">
                <a:hlinkClick r:id="rId3"/>
              </a:rPr>
              <a:t> on You Can Do Anything in </a:t>
            </a:r>
            <a:r>
              <a:rPr lang="en-GB" sz="1100" u="sng" dirty="0" err="1">
                <a:hlinkClick r:id="rId3"/>
              </a:rPr>
              <a:t>Powershell</a:t>
            </a:r>
            <a:r>
              <a:rPr lang="en-GB" sz="1100" u="sng" dirty="0">
                <a:hlinkClick r:id="rId3"/>
              </a:rPr>
              <a:t>….but should you?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4"/>
              </a:rPr>
              <a:t>sketchnote</a:t>
            </a:r>
            <a:r>
              <a:rPr lang="en-GB" sz="1100" u="sng" dirty="0">
                <a:hlinkClick r:id="rId4"/>
              </a:rPr>
              <a:t> of Nigel </a:t>
            </a:r>
            <a:r>
              <a:rPr lang="en-GB" sz="1100" u="sng" dirty="0" err="1">
                <a:hlinkClick r:id="rId4"/>
              </a:rPr>
              <a:t>Boulton</a:t>
            </a:r>
            <a:r>
              <a:rPr lang="en-GB" sz="1100" u="sng" dirty="0">
                <a:hlinkClick r:id="rId4"/>
              </a:rPr>
              <a:t> – Multi-threading in </a:t>
            </a:r>
            <a:r>
              <a:rPr lang="en-GB" sz="1100" u="sng" dirty="0" err="1">
                <a:hlinkClick r:id="rId4"/>
              </a:rPr>
              <a:t>Powershell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5"/>
              </a:rPr>
              <a:t>sketchnote</a:t>
            </a:r>
            <a:r>
              <a:rPr lang="en-GB" sz="1100" u="sng" dirty="0">
                <a:hlinkClick r:id="rId5"/>
              </a:rPr>
              <a:t> of Jonathan </a:t>
            </a:r>
            <a:r>
              <a:rPr lang="en-GB" sz="1100" u="sng" dirty="0" err="1">
                <a:hlinkClick r:id="rId5"/>
              </a:rPr>
              <a:t>Medd’s</a:t>
            </a:r>
            <a:r>
              <a:rPr lang="en-GB" sz="1100" u="sng" dirty="0">
                <a:hlinkClick r:id="rId5"/>
              </a:rPr>
              <a:t> talk on ‘Adventures in DevOps – part 1’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6"/>
              </a:rPr>
              <a:t>sketchnote</a:t>
            </a:r>
            <a:r>
              <a:rPr lang="en-GB" sz="1100" u="sng" dirty="0">
                <a:hlinkClick r:id="rId6"/>
              </a:rPr>
              <a:t> of Mark </a:t>
            </a:r>
            <a:r>
              <a:rPr lang="en-GB" sz="1100" u="sng" dirty="0" err="1">
                <a:hlinkClick r:id="rId6"/>
              </a:rPr>
              <a:t>Wragg’s</a:t>
            </a:r>
            <a:r>
              <a:rPr lang="en-GB" sz="1100" u="sng" dirty="0">
                <a:hlinkClick r:id="rId6"/>
              </a:rPr>
              <a:t> talk on Cross-Platform Development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7"/>
              </a:rPr>
              <a:t>sketchnote</a:t>
            </a:r>
            <a:r>
              <a:rPr lang="en-GB" sz="1100" u="sng" dirty="0">
                <a:hlinkClick r:id="rId7"/>
              </a:rPr>
              <a:t> of Jim Moyle on ‘</a:t>
            </a:r>
            <a:r>
              <a:rPr lang="en-GB" sz="1100" u="sng" dirty="0" err="1">
                <a:hlinkClick r:id="rId7"/>
              </a:rPr>
              <a:t>Powershell</a:t>
            </a:r>
            <a:r>
              <a:rPr lang="en-GB" sz="1100" u="sng" dirty="0">
                <a:hlinkClick r:id="rId7"/>
              </a:rPr>
              <a:t> GUI’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8"/>
              </a:rPr>
              <a:t>sketchnote</a:t>
            </a:r>
            <a:r>
              <a:rPr lang="en-GB" sz="1100" u="sng" dirty="0">
                <a:hlinkClick r:id="rId8"/>
              </a:rPr>
              <a:t> of Javier Villegas on ‘</a:t>
            </a:r>
            <a:r>
              <a:rPr lang="en-GB" sz="1100" u="sng" dirty="0" err="1">
                <a:hlinkClick r:id="rId8"/>
              </a:rPr>
              <a:t>Sqlserver</a:t>
            </a:r>
            <a:r>
              <a:rPr lang="en-GB" sz="1100" u="sng" dirty="0">
                <a:hlinkClick r:id="rId8"/>
              </a:rPr>
              <a:t> 2017 – community-driven enhancements’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9"/>
              </a:rPr>
              <a:t>sketchnote</a:t>
            </a:r>
            <a:r>
              <a:rPr lang="en-GB" sz="1100" u="sng" dirty="0">
                <a:hlinkClick r:id="rId9"/>
              </a:rPr>
              <a:t> of Chris Presley, Richard Weiss and Warner </a:t>
            </a:r>
            <a:r>
              <a:rPr lang="en-GB" sz="1100" u="sng" dirty="0" err="1">
                <a:hlinkClick r:id="rId9"/>
              </a:rPr>
              <a:t>Chaves</a:t>
            </a:r>
            <a:r>
              <a:rPr lang="en-GB" sz="1100" u="sng" dirty="0">
                <a:hlinkClick r:id="rId9"/>
              </a:rPr>
              <a:t> on ‘Running </a:t>
            </a:r>
            <a:r>
              <a:rPr lang="en-GB" sz="1100" u="sng" dirty="0" err="1">
                <a:hlinkClick r:id="rId9"/>
              </a:rPr>
              <a:t>sqlserver</a:t>
            </a:r>
            <a:r>
              <a:rPr lang="en-GB" sz="1100" u="sng" dirty="0">
                <a:hlinkClick r:id="rId9"/>
              </a:rPr>
              <a:t> on Linux’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0"/>
              </a:rPr>
              <a:t>sketchnote</a:t>
            </a:r>
            <a:r>
              <a:rPr lang="en-GB" sz="1100" u="sng" dirty="0">
                <a:hlinkClick r:id="rId10"/>
              </a:rPr>
              <a:t> of Anthony </a:t>
            </a:r>
            <a:r>
              <a:rPr lang="en-GB" sz="1100" u="sng" dirty="0" err="1">
                <a:hlinkClick r:id="rId10"/>
              </a:rPr>
              <a:t>Nocentino</a:t>
            </a:r>
            <a:r>
              <a:rPr lang="en-GB" sz="1100" u="sng" dirty="0">
                <a:hlinkClick r:id="rId10"/>
              </a:rPr>
              <a:t> on ‘Linux fundamentals for the </a:t>
            </a:r>
            <a:r>
              <a:rPr lang="en-GB" sz="1100" u="sng" dirty="0" err="1">
                <a:hlinkClick r:id="rId10"/>
              </a:rPr>
              <a:t>sql</a:t>
            </a:r>
            <a:r>
              <a:rPr lang="en-GB" sz="1100" u="sng" dirty="0">
                <a:hlinkClick r:id="rId10"/>
              </a:rPr>
              <a:t> admin’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1"/>
              </a:rPr>
              <a:t>sketchnote</a:t>
            </a:r>
            <a:r>
              <a:rPr lang="en-GB" sz="1100" u="sng" dirty="0">
                <a:hlinkClick r:id="rId11"/>
              </a:rPr>
              <a:t> on </a:t>
            </a:r>
            <a:r>
              <a:rPr lang="en-GB" sz="1100" u="sng" dirty="0" err="1">
                <a:hlinkClick r:id="rId11"/>
              </a:rPr>
              <a:t>Stad</a:t>
            </a:r>
            <a:r>
              <a:rPr lang="en-GB" sz="1100" u="sng" dirty="0">
                <a:hlinkClick r:id="rId11"/>
              </a:rPr>
              <a:t> Sander on ‘Automating Glenn Berry’s DMV scripts’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2"/>
              </a:rPr>
              <a:t>sketchnote</a:t>
            </a:r>
            <a:r>
              <a:rPr lang="en-GB" sz="1100" u="sng" dirty="0">
                <a:hlinkClick r:id="rId12"/>
              </a:rPr>
              <a:t> of </a:t>
            </a:r>
            <a:r>
              <a:rPr lang="en-GB" sz="1100" u="sng" dirty="0" err="1">
                <a:hlinkClick r:id="rId12"/>
              </a:rPr>
              <a:t>Ebru</a:t>
            </a:r>
            <a:r>
              <a:rPr lang="en-GB" sz="1100" u="sng" dirty="0">
                <a:hlinkClick r:id="rId12"/>
              </a:rPr>
              <a:t> </a:t>
            </a:r>
            <a:r>
              <a:rPr lang="en-GB" sz="1100" u="sng" dirty="0" err="1">
                <a:hlinkClick r:id="rId12"/>
              </a:rPr>
              <a:t>Cucen</a:t>
            </a:r>
            <a:r>
              <a:rPr lang="en-GB" sz="1100" u="sng" dirty="0">
                <a:hlinkClick r:id="rId12"/>
              </a:rPr>
              <a:t> on ‘</a:t>
            </a:r>
            <a:r>
              <a:rPr lang="en-GB" sz="1100" u="sng" dirty="0" err="1">
                <a:hlinkClick r:id="rId12"/>
              </a:rPr>
              <a:t>Powershell</a:t>
            </a:r>
            <a:r>
              <a:rPr lang="en-GB" sz="1100" u="sng" dirty="0">
                <a:hlinkClick r:id="rId12"/>
              </a:rPr>
              <a:t> on Linux’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3"/>
              </a:rPr>
              <a:t>sketchnote</a:t>
            </a:r>
            <a:r>
              <a:rPr lang="en-GB" sz="1100" u="sng" dirty="0">
                <a:hlinkClick r:id="rId13"/>
              </a:rPr>
              <a:t> of Gael Colas on ‘</a:t>
            </a:r>
            <a:r>
              <a:rPr lang="en-GB" sz="1100" u="sng" dirty="0" err="1">
                <a:hlinkClick r:id="rId13"/>
              </a:rPr>
              <a:t>Devops</a:t>
            </a:r>
            <a:r>
              <a:rPr lang="en-GB" sz="1100" u="sng" dirty="0">
                <a:hlinkClick r:id="rId13"/>
              </a:rPr>
              <a:t>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4"/>
              </a:rPr>
              <a:t>sketchnote</a:t>
            </a:r>
            <a:r>
              <a:rPr lang="en-GB" sz="1100" u="sng" dirty="0">
                <a:hlinkClick r:id="rId14"/>
              </a:rPr>
              <a:t> of </a:t>
            </a:r>
            <a:r>
              <a:rPr lang="en-GB" sz="1100" u="sng" dirty="0" err="1">
                <a:hlinkClick r:id="rId14"/>
              </a:rPr>
              <a:t>Ebru</a:t>
            </a:r>
            <a:r>
              <a:rPr lang="en-GB" sz="1100" u="sng" dirty="0">
                <a:hlinkClick r:id="rId14"/>
              </a:rPr>
              <a:t> </a:t>
            </a:r>
            <a:r>
              <a:rPr lang="en-GB" sz="1100" u="sng" dirty="0" err="1">
                <a:hlinkClick r:id="rId14"/>
              </a:rPr>
              <a:t>Cucen</a:t>
            </a:r>
            <a:r>
              <a:rPr lang="en-GB" sz="1100" u="sng" dirty="0">
                <a:hlinkClick r:id="rId14"/>
              </a:rPr>
              <a:t> on ‘The </a:t>
            </a:r>
            <a:r>
              <a:rPr lang="en-GB" sz="1100" u="sng" dirty="0" err="1">
                <a:hlinkClick r:id="rId14"/>
              </a:rPr>
              <a:t>Powershell</a:t>
            </a:r>
            <a:r>
              <a:rPr lang="en-GB" sz="1100" u="sng" dirty="0">
                <a:hlinkClick r:id="rId14"/>
              </a:rPr>
              <a:t> Module Lifecycle’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5"/>
              </a:rPr>
              <a:t>sketchnote</a:t>
            </a:r>
            <a:r>
              <a:rPr lang="en-GB" sz="1100" u="sng" dirty="0">
                <a:hlinkClick r:id="rId15"/>
              </a:rPr>
              <a:t> of Michael Higgins on ‘Kemp products cloud deployment automation’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6"/>
              </a:rPr>
              <a:t>sketchnote</a:t>
            </a:r>
            <a:r>
              <a:rPr lang="en-GB" sz="1100" u="sng" dirty="0">
                <a:hlinkClick r:id="rId16"/>
              </a:rPr>
              <a:t> of confluence keyboard shortcuts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7"/>
              </a:rPr>
              <a:t>sketchnote</a:t>
            </a:r>
            <a:r>
              <a:rPr lang="en-GB" sz="1100" u="sng" dirty="0">
                <a:hlinkClick r:id="rId17"/>
              </a:rPr>
              <a:t> of Ed Wilson’s talk on ‘Operations Management Suite’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8"/>
              </a:rPr>
              <a:t>Sketchnote</a:t>
            </a:r>
            <a:r>
              <a:rPr lang="en-GB" sz="1100" u="sng" dirty="0">
                <a:hlinkClick r:id="rId18"/>
              </a:rPr>
              <a:t> of Ben Hillis, Dustin Kirkland, Russ Alexander, Scott </a:t>
            </a:r>
            <a:r>
              <a:rPr lang="en-GB" sz="1100" u="sng" dirty="0" err="1">
                <a:hlinkClick r:id="rId18"/>
              </a:rPr>
              <a:t>Hanselman</a:t>
            </a:r>
            <a:r>
              <a:rPr lang="en-GB" sz="1100" u="sng" dirty="0">
                <a:hlinkClick r:id="rId18"/>
              </a:rPr>
              <a:t> discussion about ‘Linux Command Line on Windows’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19"/>
              </a:rPr>
              <a:t>sketchnote</a:t>
            </a:r>
            <a:r>
              <a:rPr lang="en-GB" sz="1100" u="sng" dirty="0">
                <a:hlinkClick r:id="rId19"/>
              </a:rPr>
              <a:t> of talk by Rob van der Leek and </a:t>
            </a:r>
            <a:r>
              <a:rPr lang="en-GB" sz="1100" u="sng" dirty="0" err="1">
                <a:hlinkClick r:id="rId19"/>
              </a:rPr>
              <a:t>Željko</a:t>
            </a:r>
            <a:r>
              <a:rPr lang="en-GB" sz="1100" u="sng" dirty="0">
                <a:hlinkClick r:id="rId19"/>
              </a:rPr>
              <a:t> </a:t>
            </a:r>
            <a:r>
              <a:rPr lang="en-GB" sz="1100" u="sng" dirty="0" err="1">
                <a:hlinkClick r:id="rId19"/>
              </a:rPr>
              <a:t>Obrenović</a:t>
            </a:r>
            <a:r>
              <a:rPr lang="en-GB" sz="1100" u="sng" dirty="0">
                <a:hlinkClick r:id="rId19"/>
              </a:rPr>
              <a:t> on ‘Building maintainable software for sustainable business growth: 8 best practices’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20"/>
              </a:rPr>
              <a:t>sketchnote</a:t>
            </a:r>
            <a:r>
              <a:rPr lang="en-GB" sz="1100" u="sng" dirty="0">
                <a:hlinkClick r:id="rId20"/>
              </a:rPr>
              <a:t> of Javier Villegas talk on ‘</a:t>
            </a:r>
            <a:r>
              <a:rPr lang="en-GB" sz="1100" u="sng" dirty="0" err="1">
                <a:hlinkClick r:id="rId20"/>
              </a:rPr>
              <a:t>Sql</a:t>
            </a:r>
            <a:r>
              <a:rPr lang="en-GB" sz="1100" u="sng" dirty="0">
                <a:hlinkClick r:id="rId20"/>
              </a:rPr>
              <a:t> Advanced Monitoring’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21"/>
              </a:rPr>
              <a:t>sketchnote</a:t>
            </a:r>
            <a:r>
              <a:rPr lang="en-GB" sz="1100" u="sng" dirty="0">
                <a:hlinkClick r:id="rId21"/>
              </a:rPr>
              <a:t> of Mickey </a:t>
            </a:r>
            <a:r>
              <a:rPr lang="en-GB" sz="1100" u="sng" dirty="0" err="1">
                <a:hlinkClick r:id="rId21"/>
              </a:rPr>
              <a:t>Stuewe’s</a:t>
            </a:r>
            <a:r>
              <a:rPr lang="en-GB" sz="1100" u="sng" dirty="0">
                <a:hlinkClick r:id="rId21"/>
              </a:rPr>
              <a:t> talk on ‘The Silent Killers Lurking in Your Schema’</a:t>
            </a:r>
            <a:endParaRPr lang="en-GB" sz="1100" u="sng" dirty="0"/>
          </a:p>
          <a:p>
            <a:pPr fontAlgn="base"/>
            <a:r>
              <a:rPr lang="en-GB" sz="1100" u="sng" dirty="0" err="1">
                <a:hlinkClick r:id="rId22"/>
              </a:rPr>
              <a:t>Sketchnote</a:t>
            </a:r>
            <a:r>
              <a:rPr lang="en-GB" sz="1100" u="sng" dirty="0">
                <a:hlinkClick r:id="rId22"/>
              </a:rPr>
              <a:t> of talk by Robert Cain, Bradley Ball, Jason </a:t>
            </a:r>
            <a:r>
              <a:rPr lang="en-GB" sz="1100" u="sng" dirty="0" err="1">
                <a:hlinkClick r:id="rId22"/>
              </a:rPr>
              <a:t>Strate</a:t>
            </a:r>
            <a:r>
              <a:rPr lang="en-GB" sz="1100" u="sng" dirty="0">
                <a:hlinkClick r:id="rId22"/>
              </a:rPr>
              <a:t> on ‘Zero to Hero with PowerShell and SQL Server’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23"/>
              </a:rPr>
              <a:t>Sketchnote</a:t>
            </a:r>
            <a:r>
              <a:rPr lang="en-GB" sz="1100" u="sng" dirty="0">
                <a:hlinkClick r:id="rId23"/>
              </a:rPr>
              <a:t> of Ryan Adams talk on ‘SQL Server </a:t>
            </a:r>
            <a:r>
              <a:rPr lang="en-GB" sz="1100" u="sng" dirty="0" err="1">
                <a:hlinkClick r:id="rId23"/>
              </a:rPr>
              <a:t>AlwaysOn</a:t>
            </a:r>
            <a:r>
              <a:rPr lang="en-GB" sz="1100" u="sng" dirty="0">
                <a:hlinkClick r:id="rId23"/>
              </a:rPr>
              <a:t> </a:t>
            </a:r>
            <a:r>
              <a:rPr lang="en-GB" sz="1100" u="sng" dirty="0" err="1">
                <a:hlinkClick r:id="rId23"/>
              </a:rPr>
              <a:t>Quickstart</a:t>
            </a:r>
            <a:r>
              <a:rPr lang="en-GB" sz="1100" u="sng" dirty="0">
                <a:hlinkClick r:id="rId23"/>
              </a:rPr>
              <a:t>’</a:t>
            </a:r>
            <a:endParaRPr lang="en-GB" sz="1100" dirty="0"/>
          </a:p>
          <a:p>
            <a:pPr fontAlgn="base"/>
            <a:r>
              <a:rPr lang="en-GB" sz="1100" u="sng" dirty="0" err="1">
                <a:hlinkClick r:id="rId24"/>
              </a:rPr>
              <a:t>Sketchnote</a:t>
            </a:r>
            <a:r>
              <a:rPr lang="en-GB" sz="1100" u="sng" dirty="0">
                <a:hlinkClick r:id="rId24"/>
              </a:rPr>
              <a:t> from Grant </a:t>
            </a:r>
            <a:r>
              <a:rPr lang="en-GB" sz="1100" u="sng" dirty="0" err="1">
                <a:hlinkClick r:id="rId24"/>
              </a:rPr>
              <a:t>Fritchey’s</a:t>
            </a:r>
            <a:r>
              <a:rPr lang="en-GB" sz="1100" u="sng" dirty="0">
                <a:hlinkClick r:id="rId24"/>
              </a:rPr>
              <a:t> talk on SQL 2016 features ‘A partly cloudy future’</a:t>
            </a:r>
            <a:endParaRPr lang="en-GB" sz="11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5403869" y="909187"/>
            <a:ext cx="3798277" cy="482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close up of text on a white background&#10;&#10;Description generated with very high confidence">
            <a:extLst>
              <a:ext uri="{FF2B5EF4-FFF2-40B4-BE49-F238E27FC236}">
                <a16:creationId xmlns="" xmlns:a16="http://schemas.microsoft.com/office/drawing/2014/main" id="{AE6B6B36-3DBB-4731-9C3F-EE35442EC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" y="536"/>
            <a:ext cx="9903121" cy="70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3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close up of a newspaper&#10;&#10;Description generated with high confidence">
            <a:extLst>
              <a:ext uri="{FF2B5EF4-FFF2-40B4-BE49-F238E27FC236}">
                <a16:creationId xmlns="" xmlns:a16="http://schemas.microsoft.com/office/drawing/2014/main" id="{BEADFC2E-7E15-4F03-BEED-C03A4BE52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" y="-13647"/>
            <a:ext cx="9888745" cy="688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47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18249</TotalTime>
  <Words>687</Words>
  <Application>Microsoft Office PowerPoint</Application>
  <PresentationFormat>A4 Paper (210x297 mm)</PresentationFormat>
  <Paragraphs>230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Arial,Sans-Serif</vt:lpstr>
      <vt:lpstr>Calibri</vt:lpstr>
      <vt:lpstr>Calibri Light</vt:lpstr>
      <vt:lpstr>Wingdings</vt:lpstr>
      <vt:lpstr>Retrospect</vt:lpstr>
      <vt:lpstr>About sketchnoting</vt:lpstr>
      <vt:lpstr>Me</vt:lpstr>
      <vt:lpstr>Agenda</vt:lpstr>
      <vt:lpstr>Sketchnotes 101</vt:lpstr>
      <vt:lpstr>Sketchnotes….'are a thing'</vt:lpstr>
      <vt:lpstr>Sketchnotes are....</vt:lpstr>
      <vt:lpstr>Typically of talks and webinars….</vt:lpstr>
      <vt:lpstr>PowerPoint Presentation</vt:lpstr>
      <vt:lpstr>PowerPoint Presentation</vt:lpstr>
      <vt:lpstr>PowerPoint Presentation</vt:lpstr>
      <vt:lpstr>The books</vt:lpstr>
      <vt:lpstr>A bit of theory – 2 sides of the brain</vt:lpstr>
      <vt:lpstr>A bit of theory – dual coding</vt:lpstr>
      <vt:lpstr>Combination of visual and verbal</vt:lpstr>
      <vt:lpstr>Why I sketchnote</vt:lpstr>
      <vt:lpstr>Why?</vt:lpstr>
      <vt:lpstr>Why? - Staying in the room</vt:lpstr>
      <vt:lpstr>Why? - also</vt:lpstr>
      <vt:lpstr>How I sketchnote</vt:lpstr>
      <vt:lpstr>A bit of practice – people, and pictures</vt:lpstr>
      <vt:lpstr>PowerPoint Presentation</vt:lpstr>
      <vt:lpstr>My way – stationery etc</vt:lpstr>
      <vt:lpstr>Sacha Chua </vt:lpstr>
      <vt:lpstr>My way – the notes</vt:lpstr>
      <vt:lpstr>Touching it up vs. real time</vt:lpstr>
      <vt:lpstr>Publish</vt:lpstr>
      <vt:lpstr>Advice</vt:lpstr>
      <vt:lpstr>Advice…</vt:lpstr>
      <vt:lpstr>Even more advice…</vt:lpstr>
      <vt:lpstr>References</vt:lpstr>
      <vt:lpstr>Sketchnotes on twitter</vt:lpstr>
      <vt:lpstr>Questions? Thoughts?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matt penny</cp:lastModifiedBy>
  <cp:revision>972</cp:revision>
  <cp:lastPrinted>2019-05-31T13:50:32Z</cp:lastPrinted>
  <dcterms:created xsi:type="dcterms:W3CDTF">2014-09-12T02:11:56Z</dcterms:created>
  <dcterms:modified xsi:type="dcterms:W3CDTF">2019-06-18T17:17:00Z</dcterms:modified>
</cp:coreProperties>
</file>